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63" r:id="rId5"/>
    <p:sldId id="275" r:id="rId6"/>
    <p:sldId id="290" r:id="rId7"/>
    <p:sldId id="269" r:id="rId8"/>
    <p:sldId id="259" r:id="rId9"/>
    <p:sldId id="270" r:id="rId10"/>
    <p:sldId id="282" r:id="rId11"/>
    <p:sldId id="283" r:id="rId12"/>
    <p:sldId id="287" r:id="rId13"/>
    <p:sldId id="284" r:id="rId14"/>
    <p:sldId id="281" r:id="rId15"/>
    <p:sldId id="285" r:id="rId16"/>
    <p:sldId id="286" r:id="rId17"/>
    <p:sldId id="260" r:id="rId18"/>
    <p:sldId id="289" r:id="rId19"/>
    <p:sldId id="261" r:id="rId20"/>
    <p:sldId id="288" r:id="rId21"/>
    <p:sldId id="262" r:id="rId22"/>
  </p:sldIdLst>
  <p:sldSz cx="12192000" cy="6858000"/>
  <p:notesSz cx="7104063" cy="10234613"/>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8FC0"/>
    <a:srgbClr val="9C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AF1BF89-57E0-4299-B0EA-ED974BBFD93F}"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684A69E-3DF4-46FA-93EC-FE1D65344708}" type="slidenum">
              <a:rPr lang="zh-CN" altLang="en-US" smtClean="0"/>
              <a:pPr/>
              <a:t>‹#›</a:t>
            </a:fld>
            <a:endParaRPr lang="zh-CN" altLang="en-US"/>
          </a:p>
        </p:txBody>
      </p:sp>
    </p:spTree>
    <p:extLst>
      <p:ext uri="{BB962C8B-B14F-4D97-AF65-F5344CB8AC3E}">
        <p14:creationId xmlns:p14="http://schemas.microsoft.com/office/powerpoint/2010/main" val="1375246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a:t>
            </a:fld>
            <a:endParaRPr lang="zh-CN" altLang="en-US"/>
          </a:p>
        </p:txBody>
      </p:sp>
    </p:spTree>
    <p:extLst>
      <p:ext uri="{BB962C8B-B14F-4D97-AF65-F5344CB8AC3E}">
        <p14:creationId xmlns:p14="http://schemas.microsoft.com/office/powerpoint/2010/main" val="1228291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10</a:t>
            </a:fld>
            <a:endParaRPr lang="zh-CN" altLang="en-US"/>
          </a:p>
        </p:txBody>
      </p:sp>
    </p:spTree>
    <p:extLst>
      <p:ext uri="{BB962C8B-B14F-4D97-AF65-F5344CB8AC3E}">
        <p14:creationId xmlns:p14="http://schemas.microsoft.com/office/powerpoint/2010/main" val="3661934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11</a:t>
            </a:fld>
            <a:endParaRPr lang="zh-CN" altLang="en-US"/>
          </a:p>
        </p:txBody>
      </p:sp>
    </p:spTree>
    <p:extLst>
      <p:ext uri="{BB962C8B-B14F-4D97-AF65-F5344CB8AC3E}">
        <p14:creationId xmlns:p14="http://schemas.microsoft.com/office/powerpoint/2010/main" val="3944396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12</a:t>
            </a:fld>
            <a:endParaRPr lang="zh-CN" altLang="en-US"/>
          </a:p>
        </p:txBody>
      </p:sp>
    </p:spTree>
    <p:extLst>
      <p:ext uri="{BB962C8B-B14F-4D97-AF65-F5344CB8AC3E}">
        <p14:creationId xmlns:p14="http://schemas.microsoft.com/office/powerpoint/2010/main" val="41422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13</a:t>
            </a:fld>
            <a:endParaRPr lang="zh-CN" altLang="en-US"/>
          </a:p>
        </p:txBody>
      </p:sp>
    </p:spTree>
    <p:extLst>
      <p:ext uri="{BB962C8B-B14F-4D97-AF65-F5344CB8AC3E}">
        <p14:creationId xmlns:p14="http://schemas.microsoft.com/office/powerpoint/2010/main" val="3219944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14</a:t>
            </a:fld>
            <a:endParaRPr lang="zh-CN" altLang="en-US"/>
          </a:p>
        </p:txBody>
      </p:sp>
    </p:spTree>
    <p:extLst>
      <p:ext uri="{BB962C8B-B14F-4D97-AF65-F5344CB8AC3E}">
        <p14:creationId xmlns:p14="http://schemas.microsoft.com/office/powerpoint/2010/main" val="116034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15</a:t>
            </a:fld>
            <a:endParaRPr lang="zh-CN" altLang="en-US"/>
          </a:p>
        </p:txBody>
      </p:sp>
    </p:spTree>
    <p:extLst>
      <p:ext uri="{BB962C8B-B14F-4D97-AF65-F5344CB8AC3E}">
        <p14:creationId xmlns:p14="http://schemas.microsoft.com/office/powerpoint/2010/main" val="447819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16</a:t>
            </a:fld>
            <a:endParaRPr lang="zh-CN" altLang="en-US"/>
          </a:p>
        </p:txBody>
      </p:sp>
    </p:spTree>
    <p:extLst>
      <p:ext uri="{BB962C8B-B14F-4D97-AF65-F5344CB8AC3E}">
        <p14:creationId xmlns:p14="http://schemas.microsoft.com/office/powerpoint/2010/main" val="305155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17</a:t>
            </a:fld>
            <a:endParaRPr lang="zh-CN" altLang="en-US"/>
          </a:p>
        </p:txBody>
      </p:sp>
    </p:spTree>
    <p:extLst>
      <p:ext uri="{BB962C8B-B14F-4D97-AF65-F5344CB8AC3E}">
        <p14:creationId xmlns:p14="http://schemas.microsoft.com/office/powerpoint/2010/main" val="83068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18</a:t>
            </a:fld>
            <a:endParaRPr lang="zh-CN" altLang="en-US"/>
          </a:p>
        </p:txBody>
      </p:sp>
    </p:spTree>
    <p:extLst>
      <p:ext uri="{BB962C8B-B14F-4D97-AF65-F5344CB8AC3E}">
        <p14:creationId xmlns:p14="http://schemas.microsoft.com/office/powerpoint/2010/main" val="213765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19</a:t>
            </a:fld>
            <a:endParaRPr lang="zh-CN" altLang="en-US"/>
          </a:p>
        </p:txBody>
      </p:sp>
    </p:spTree>
    <p:extLst>
      <p:ext uri="{BB962C8B-B14F-4D97-AF65-F5344CB8AC3E}">
        <p14:creationId xmlns:p14="http://schemas.microsoft.com/office/powerpoint/2010/main" val="91811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2</a:t>
            </a:fld>
            <a:endParaRPr lang="zh-CN" altLang="en-US"/>
          </a:p>
        </p:txBody>
      </p:sp>
    </p:spTree>
    <p:extLst>
      <p:ext uri="{BB962C8B-B14F-4D97-AF65-F5344CB8AC3E}">
        <p14:creationId xmlns:p14="http://schemas.microsoft.com/office/powerpoint/2010/main" val="406579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20</a:t>
            </a:fld>
            <a:endParaRPr lang="zh-CN" altLang="en-US"/>
          </a:p>
        </p:txBody>
      </p:sp>
    </p:spTree>
    <p:extLst>
      <p:ext uri="{BB962C8B-B14F-4D97-AF65-F5344CB8AC3E}">
        <p14:creationId xmlns:p14="http://schemas.microsoft.com/office/powerpoint/2010/main" val="2154501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21</a:t>
            </a:fld>
            <a:endParaRPr lang="zh-CN" altLang="en-US"/>
          </a:p>
        </p:txBody>
      </p:sp>
    </p:spTree>
    <p:extLst>
      <p:ext uri="{BB962C8B-B14F-4D97-AF65-F5344CB8AC3E}">
        <p14:creationId xmlns:p14="http://schemas.microsoft.com/office/powerpoint/2010/main" val="357723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3</a:t>
            </a:fld>
            <a:endParaRPr lang="zh-CN" altLang="en-US"/>
          </a:p>
        </p:txBody>
      </p:sp>
    </p:spTree>
    <p:extLst>
      <p:ext uri="{BB962C8B-B14F-4D97-AF65-F5344CB8AC3E}">
        <p14:creationId xmlns:p14="http://schemas.microsoft.com/office/powerpoint/2010/main" val="9321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4</a:t>
            </a:fld>
            <a:endParaRPr lang="zh-CN" altLang="en-US"/>
          </a:p>
        </p:txBody>
      </p:sp>
    </p:spTree>
    <p:extLst>
      <p:ext uri="{BB962C8B-B14F-4D97-AF65-F5344CB8AC3E}">
        <p14:creationId xmlns:p14="http://schemas.microsoft.com/office/powerpoint/2010/main" val="245494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5</a:t>
            </a:fld>
            <a:endParaRPr lang="zh-CN" altLang="en-US"/>
          </a:p>
        </p:txBody>
      </p:sp>
    </p:spTree>
    <p:extLst>
      <p:ext uri="{BB962C8B-B14F-4D97-AF65-F5344CB8AC3E}">
        <p14:creationId xmlns:p14="http://schemas.microsoft.com/office/powerpoint/2010/main" val="308813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6</a:t>
            </a:fld>
            <a:endParaRPr lang="zh-CN" altLang="en-US"/>
          </a:p>
        </p:txBody>
      </p:sp>
    </p:spTree>
    <p:extLst>
      <p:ext uri="{BB962C8B-B14F-4D97-AF65-F5344CB8AC3E}">
        <p14:creationId xmlns:p14="http://schemas.microsoft.com/office/powerpoint/2010/main" val="381545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7</a:t>
            </a:fld>
            <a:endParaRPr lang="zh-CN" altLang="en-US"/>
          </a:p>
        </p:txBody>
      </p:sp>
    </p:spTree>
    <p:extLst>
      <p:ext uri="{BB962C8B-B14F-4D97-AF65-F5344CB8AC3E}">
        <p14:creationId xmlns:p14="http://schemas.microsoft.com/office/powerpoint/2010/main" val="389468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8</a:t>
            </a:fld>
            <a:endParaRPr lang="zh-CN" altLang="en-US"/>
          </a:p>
        </p:txBody>
      </p:sp>
    </p:spTree>
    <p:extLst>
      <p:ext uri="{BB962C8B-B14F-4D97-AF65-F5344CB8AC3E}">
        <p14:creationId xmlns:p14="http://schemas.microsoft.com/office/powerpoint/2010/main" val="3603298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4A69E-3DF4-46FA-93EC-FE1D65344708}" type="slidenum">
              <a:rPr lang="zh-CN" altLang="en-US" smtClean="0"/>
              <a:pPr/>
              <a:t>9</a:t>
            </a:fld>
            <a:endParaRPr lang="zh-CN" altLang="en-US"/>
          </a:p>
        </p:txBody>
      </p:sp>
    </p:spTree>
    <p:extLst>
      <p:ext uri="{BB962C8B-B14F-4D97-AF65-F5344CB8AC3E}">
        <p14:creationId xmlns:p14="http://schemas.microsoft.com/office/powerpoint/2010/main" val="76378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5"/>
          <a:stretch>
            <a:fillRect/>
          </a:stretch>
        </p:blipFill>
        <p:spPr>
          <a:xfrm>
            <a:off x="0" y="0"/>
            <a:ext cx="12192635" cy="6858000"/>
          </a:xfrm>
          <a:prstGeom prst="rect">
            <a:avLst/>
          </a:prstGeom>
        </p:spPr>
      </p:pic>
      <p:sp>
        <p:nvSpPr>
          <p:cNvPr id="31" name="文本框 30"/>
          <p:cNvSpPr txBox="1"/>
          <p:nvPr/>
        </p:nvSpPr>
        <p:spPr>
          <a:xfrm>
            <a:off x="736587" y="2118360"/>
            <a:ext cx="11133667" cy="923330"/>
          </a:xfrm>
          <a:prstGeom prst="rect">
            <a:avLst/>
          </a:prstGeom>
          <a:noFill/>
        </p:spPr>
        <p:txBody>
          <a:bodyPr wrap="square" rtlCol="0">
            <a:spAutoFit/>
          </a:bodyPr>
          <a:lstStyle/>
          <a:p>
            <a:pPr algn="ctr"/>
            <a:r>
              <a:rPr lang="zh-CN" altLang="zh-CN" sz="5400" b="1" dirty="0">
                <a:latin typeface="+mn-ea"/>
              </a:rPr>
              <a:t>课堂测试系统的设计与开发</a:t>
            </a:r>
            <a:endParaRPr lang="zh-CN" altLang="en-US" sz="5400" b="1" dirty="0">
              <a:solidFill>
                <a:srgbClr val="5A8FC0"/>
              </a:solidFill>
              <a:latin typeface="+mn-ea"/>
            </a:endParaRPr>
          </a:p>
        </p:txBody>
      </p:sp>
      <p:cxnSp>
        <p:nvCxnSpPr>
          <p:cNvPr id="35" name="直接连接符 34"/>
          <p:cNvCxnSpPr/>
          <p:nvPr/>
        </p:nvCxnSpPr>
        <p:spPr>
          <a:xfrm flipV="1">
            <a:off x="2841625" y="3462020"/>
            <a:ext cx="1515745" cy="1270"/>
          </a:xfrm>
          <a:prstGeom prst="line">
            <a:avLst/>
          </a:prstGeom>
          <a:ln w="15875">
            <a:solidFill>
              <a:srgbClr val="5A8FC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824470" y="3463290"/>
            <a:ext cx="1515745" cy="1270"/>
          </a:xfrm>
          <a:prstGeom prst="line">
            <a:avLst/>
          </a:prstGeom>
          <a:ln w="15875">
            <a:solidFill>
              <a:srgbClr val="5A8FC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357370" y="3273425"/>
            <a:ext cx="3467100" cy="398780"/>
          </a:xfrm>
          <a:prstGeom prst="rect">
            <a:avLst/>
          </a:prstGeom>
          <a:noFill/>
        </p:spPr>
        <p:txBody>
          <a:bodyPr wrap="square" rtlCol="0">
            <a:spAutoFit/>
          </a:bodyPr>
          <a:lstStyle/>
          <a:p>
            <a:pPr algn="ctr"/>
            <a:r>
              <a:rPr lang="zh-CN" altLang="en-US" sz="2000" dirty="0">
                <a:latin typeface="方正清刻本悦宋简体" panose="02000000000000000000" charset="-122"/>
                <a:ea typeface="方正清刻本悦宋简体" panose="02000000000000000000" charset="-122"/>
              </a:rPr>
              <a:t>计科</a:t>
            </a:r>
            <a:r>
              <a:rPr lang="en-US" altLang="zh-CN" sz="2000" dirty="0">
                <a:latin typeface="方正清刻本悦宋简体" panose="02000000000000000000" charset="-122"/>
                <a:ea typeface="方正清刻本悦宋简体" panose="02000000000000000000" charset="-122"/>
              </a:rPr>
              <a:t>1902  </a:t>
            </a:r>
            <a:r>
              <a:rPr lang="zh-CN" altLang="en-US" sz="2000" dirty="0">
                <a:latin typeface="方正清刻本悦宋简体" panose="02000000000000000000" charset="-122"/>
                <a:ea typeface="方正清刻本悦宋简体" panose="02000000000000000000" charset="-122"/>
              </a:rPr>
              <a:t>朱颖</a:t>
            </a:r>
          </a:p>
        </p:txBody>
      </p:sp>
      <p:pic>
        <p:nvPicPr>
          <p:cNvPr id="2" name="Two Steps From Hell - I Love You Fore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45127" y="256309"/>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1"/>
                                        </p:tgtEl>
                                        <p:attrNameLst>
                                          <p:attrName>ppt_y</p:attrName>
                                        </p:attrNameLst>
                                      </p:cBhvr>
                                      <p:tavLst>
                                        <p:tav tm="0">
                                          <p:val>
                                            <p:strVal val="#ppt_y"/>
                                          </p:val>
                                        </p:tav>
                                        <p:tav tm="100000">
                                          <p:val>
                                            <p:strVal val="#ppt_y"/>
                                          </p:val>
                                        </p:tav>
                                      </p:tavLst>
                                    </p:anim>
                                    <p:anim calcmode="lin" valueType="num">
                                      <p:cBhvr>
                                        <p:cTn id="1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1"/>
                                        </p:tgtEl>
                                      </p:cBhvr>
                                    </p:animEffec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2"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par>
                          <p:cTn id="23" fill="hold">
                            <p:stCondLst>
                              <p:cond delay="2550"/>
                            </p:stCondLst>
                            <p:childTnLst>
                              <p:par>
                                <p:cTn id="24" presetID="12" presetClass="entr" presetSubtype="4"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p:tgtEl>
                                          <p:spTgt spid="38"/>
                                        </p:tgtEl>
                                        <p:attrNameLst>
                                          <p:attrName>ppt_y</p:attrName>
                                        </p:attrNameLst>
                                      </p:cBhvr>
                                      <p:tavLst>
                                        <p:tav tm="0">
                                          <p:val>
                                            <p:strVal val="#ppt_y+#ppt_h*1.125000"/>
                                          </p:val>
                                        </p:tav>
                                        <p:tav tm="100000">
                                          <p:val>
                                            <p:strVal val="#ppt_y"/>
                                          </p:val>
                                        </p:tav>
                                      </p:tavLst>
                                    </p:anim>
                                    <p:animEffect transition="in" filter="wipe(up)">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31"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5" name="图片 4">
            <a:extLst>
              <a:ext uri="{FF2B5EF4-FFF2-40B4-BE49-F238E27FC236}">
                <a16:creationId xmlns:a16="http://schemas.microsoft.com/office/drawing/2014/main" id="{92B429AA-BB49-2BF5-0D3D-FB003D1E6451}"/>
              </a:ext>
            </a:extLst>
          </p:cNvPr>
          <p:cNvPicPr>
            <a:picLocks noChangeAspect="1"/>
          </p:cNvPicPr>
          <p:nvPr/>
        </p:nvPicPr>
        <p:blipFill>
          <a:blip r:embed="rId4"/>
          <a:stretch>
            <a:fillRect/>
          </a:stretch>
        </p:blipFill>
        <p:spPr>
          <a:xfrm>
            <a:off x="1959411" y="1833380"/>
            <a:ext cx="2162374" cy="4329885"/>
          </a:xfrm>
          <a:prstGeom prst="rect">
            <a:avLst/>
          </a:prstGeom>
        </p:spPr>
      </p:pic>
      <p:pic>
        <p:nvPicPr>
          <p:cNvPr id="13" name="图片 12">
            <a:extLst>
              <a:ext uri="{FF2B5EF4-FFF2-40B4-BE49-F238E27FC236}">
                <a16:creationId xmlns:a16="http://schemas.microsoft.com/office/drawing/2014/main" id="{45713F9F-CE4D-3EBB-65F3-87C921E5B2C4}"/>
              </a:ext>
            </a:extLst>
          </p:cNvPr>
          <p:cNvPicPr>
            <a:picLocks noChangeAspect="1"/>
          </p:cNvPicPr>
          <p:nvPr/>
        </p:nvPicPr>
        <p:blipFill>
          <a:blip r:embed="rId5"/>
          <a:stretch>
            <a:fillRect/>
          </a:stretch>
        </p:blipFill>
        <p:spPr>
          <a:xfrm>
            <a:off x="4787963" y="1806437"/>
            <a:ext cx="2183004" cy="4329885"/>
          </a:xfrm>
          <a:prstGeom prst="rect">
            <a:avLst/>
          </a:prstGeom>
        </p:spPr>
      </p:pic>
      <p:pic>
        <p:nvPicPr>
          <p:cNvPr id="15" name="图片 14">
            <a:extLst>
              <a:ext uri="{FF2B5EF4-FFF2-40B4-BE49-F238E27FC236}">
                <a16:creationId xmlns:a16="http://schemas.microsoft.com/office/drawing/2014/main" id="{A5574FFE-EB57-BE54-FE77-22A3D5872E02}"/>
              </a:ext>
            </a:extLst>
          </p:cNvPr>
          <p:cNvPicPr>
            <a:picLocks noChangeAspect="1"/>
          </p:cNvPicPr>
          <p:nvPr/>
        </p:nvPicPr>
        <p:blipFill>
          <a:blip r:embed="rId6"/>
          <a:stretch>
            <a:fillRect/>
          </a:stretch>
        </p:blipFill>
        <p:spPr>
          <a:xfrm>
            <a:off x="7808595" y="1833379"/>
            <a:ext cx="2136625" cy="4329885"/>
          </a:xfrm>
          <a:prstGeom prst="rect">
            <a:avLst/>
          </a:prstGeom>
        </p:spPr>
      </p:pic>
      <p:sp>
        <p:nvSpPr>
          <p:cNvPr id="3" name="文本框 2">
            <a:extLst>
              <a:ext uri="{FF2B5EF4-FFF2-40B4-BE49-F238E27FC236}">
                <a16:creationId xmlns:a16="http://schemas.microsoft.com/office/drawing/2014/main" id="{38E47B5A-C832-6648-008E-430522A99CB8}"/>
              </a:ext>
            </a:extLst>
          </p:cNvPr>
          <p:cNvSpPr txBox="1"/>
          <p:nvPr/>
        </p:nvSpPr>
        <p:spPr>
          <a:xfrm>
            <a:off x="1589544" y="840876"/>
            <a:ext cx="9161482" cy="707886"/>
          </a:xfrm>
          <a:prstGeom prst="rect">
            <a:avLst/>
          </a:prstGeom>
          <a:noFill/>
        </p:spPr>
        <p:txBody>
          <a:bodyPr wrap="none" rtlCol="0">
            <a:spAutoFit/>
          </a:bodyPr>
          <a:lstStyle/>
          <a:p>
            <a:r>
              <a:rPr lang="zh-CN" altLang="en-US" sz="2000" dirty="0">
                <a:latin typeface="+mn-ea"/>
              </a:rPr>
              <a:t>教师可以选择通过导入题库加入班级，也可以通过手动添加问题发布课题检测，</a:t>
            </a:r>
            <a:endParaRPr lang="en-US" altLang="zh-CN" sz="2000" dirty="0">
              <a:latin typeface="+mn-ea"/>
            </a:endParaRPr>
          </a:p>
          <a:p>
            <a:r>
              <a:rPr lang="zh-CN" altLang="en-US" sz="2000" dirty="0">
                <a:latin typeface="+mn-ea"/>
              </a:rPr>
              <a:t>可以选择单选题、多选题、判断题、填空题与简单题，同时设置参考答案</a:t>
            </a:r>
          </a:p>
        </p:txBody>
      </p:sp>
    </p:spTree>
    <p:extLst>
      <p:ext uri="{BB962C8B-B14F-4D97-AF65-F5344CB8AC3E}">
        <p14:creationId xmlns:p14="http://schemas.microsoft.com/office/powerpoint/2010/main" val="372687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14" name="图片 13">
            <a:extLst>
              <a:ext uri="{FF2B5EF4-FFF2-40B4-BE49-F238E27FC236}">
                <a16:creationId xmlns:a16="http://schemas.microsoft.com/office/drawing/2014/main" id="{DA53EF7C-D16A-90FA-6196-5A61BDF5CD58}"/>
              </a:ext>
            </a:extLst>
          </p:cNvPr>
          <p:cNvPicPr>
            <a:picLocks noChangeAspect="1"/>
          </p:cNvPicPr>
          <p:nvPr/>
        </p:nvPicPr>
        <p:blipFill>
          <a:blip r:embed="rId4"/>
          <a:stretch>
            <a:fillRect/>
          </a:stretch>
        </p:blipFill>
        <p:spPr>
          <a:xfrm>
            <a:off x="1829504" y="1037362"/>
            <a:ext cx="2257495" cy="4488242"/>
          </a:xfrm>
          <a:prstGeom prst="rect">
            <a:avLst/>
          </a:prstGeom>
        </p:spPr>
      </p:pic>
      <p:pic>
        <p:nvPicPr>
          <p:cNvPr id="18" name="图片 17">
            <a:extLst>
              <a:ext uri="{FF2B5EF4-FFF2-40B4-BE49-F238E27FC236}">
                <a16:creationId xmlns:a16="http://schemas.microsoft.com/office/drawing/2014/main" id="{9F2CF5EF-9975-6FA4-D572-80E2C4585195}"/>
              </a:ext>
            </a:extLst>
          </p:cNvPr>
          <p:cNvPicPr>
            <a:picLocks noChangeAspect="1"/>
          </p:cNvPicPr>
          <p:nvPr/>
        </p:nvPicPr>
        <p:blipFill>
          <a:blip r:embed="rId5"/>
          <a:stretch>
            <a:fillRect/>
          </a:stretch>
        </p:blipFill>
        <p:spPr>
          <a:xfrm>
            <a:off x="4518002" y="989163"/>
            <a:ext cx="2257495" cy="4536441"/>
          </a:xfrm>
          <a:prstGeom prst="rect">
            <a:avLst/>
          </a:prstGeom>
        </p:spPr>
      </p:pic>
      <p:pic>
        <p:nvPicPr>
          <p:cNvPr id="21" name="图片 20">
            <a:extLst>
              <a:ext uri="{FF2B5EF4-FFF2-40B4-BE49-F238E27FC236}">
                <a16:creationId xmlns:a16="http://schemas.microsoft.com/office/drawing/2014/main" id="{7C33A140-45C1-98AA-E29F-7BF437E64A93}"/>
              </a:ext>
            </a:extLst>
          </p:cNvPr>
          <p:cNvPicPr>
            <a:picLocks noChangeAspect="1"/>
          </p:cNvPicPr>
          <p:nvPr/>
        </p:nvPicPr>
        <p:blipFill>
          <a:blip r:embed="rId6"/>
          <a:stretch>
            <a:fillRect/>
          </a:stretch>
        </p:blipFill>
        <p:spPr>
          <a:xfrm>
            <a:off x="7326761" y="1037362"/>
            <a:ext cx="2270772" cy="4488241"/>
          </a:xfrm>
          <a:prstGeom prst="rect">
            <a:avLst/>
          </a:prstGeom>
        </p:spPr>
      </p:pic>
    </p:spTree>
    <p:extLst>
      <p:ext uri="{BB962C8B-B14F-4D97-AF65-F5344CB8AC3E}">
        <p14:creationId xmlns:p14="http://schemas.microsoft.com/office/powerpoint/2010/main" val="3409622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0" y="540194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发布随堂检测界面</a:t>
            </a:r>
          </a:p>
        </p:txBody>
      </p:sp>
      <p:pic>
        <p:nvPicPr>
          <p:cNvPr id="5" name="图片 4">
            <a:extLst>
              <a:ext uri="{FF2B5EF4-FFF2-40B4-BE49-F238E27FC236}">
                <a16:creationId xmlns:a16="http://schemas.microsoft.com/office/drawing/2014/main" id="{7E6F8B9D-C7A9-BAE3-AD70-F5B3D639D84F}"/>
              </a:ext>
            </a:extLst>
          </p:cNvPr>
          <p:cNvPicPr>
            <a:picLocks noChangeAspect="1"/>
          </p:cNvPicPr>
          <p:nvPr/>
        </p:nvPicPr>
        <p:blipFill>
          <a:blip r:embed="rId4"/>
          <a:stretch>
            <a:fillRect/>
          </a:stretch>
        </p:blipFill>
        <p:spPr>
          <a:xfrm>
            <a:off x="1917588" y="1643866"/>
            <a:ext cx="2237763" cy="4486106"/>
          </a:xfrm>
          <a:prstGeom prst="rect">
            <a:avLst/>
          </a:prstGeom>
        </p:spPr>
      </p:pic>
      <p:pic>
        <p:nvPicPr>
          <p:cNvPr id="7" name="图片 6">
            <a:extLst>
              <a:ext uri="{FF2B5EF4-FFF2-40B4-BE49-F238E27FC236}">
                <a16:creationId xmlns:a16="http://schemas.microsoft.com/office/drawing/2014/main" id="{9B4FF265-EE5A-F97B-562D-925E46BAA72B}"/>
              </a:ext>
            </a:extLst>
          </p:cNvPr>
          <p:cNvPicPr>
            <a:picLocks noChangeAspect="1"/>
          </p:cNvPicPr>
          <p:nvPr/>
        </p:nvPicPr>
        <p:blipFill>
          <a:blip r:embed="rId5"/>
          <a:stretch>
            <a:fillRect/>
          </a:stretch>
        </p:blipFill>
        <p:spPr>
          <a:xfrm>
            <a:off x="4862829" y="1643866"/>
            <a:ext cx="2251016" cy="4486106"/>
          </a:xfrm>
          <a:prstGeom prst="rect">
            <a:avLst/>
          </a:prstGeom>
        </p:spPr>
      </p:pic>
      <p:pic>
        <p:nvPicPr>
          <p:cNvPr id="15" name="图片 14">
            <a:extLst>
              <a:ext uri="{FF2B5EF4-FFF2-40B4-BE49-F238E27FC236}">
                <a16:creationId xmlns:a16="http://schemas.microsoft.com/office/drawing/2014/main" id="{D6645313-A104-7722-3805-C99A98F4134E}"/>
              </a:ext>
            </a:extLst>
          </p:cNvPr>
          <p:cNvPicPr>
            <a:picLocks noChangeAspect="1"/>
          </p:cNvPicPr>
          <p:nvPr/>
        </p:nvPicPr>
        <p:blipFill>
          <a:blip r:embed="rId6"/>
          <a:stretch>
            <a:fillRect/>
          </a:stretch>
        </p:blipFill>
        <p:spPr>
          <a:xfrm>
            <a:off x="7694296" y="1643866"/>
            <a:ext cx="2237764" cy="4545457"/>
          </a:xfrm>
          <a:prstGeom prst="rect">
            <a:avLst/>
          </a:prstGeom>
        </p:spPr>
      </p:pic>
      <p:sp>
        <p:nvSpPr>
          <p:cNvPr id="3" name="文本框 2">
            <a:extLst>
              <a:ext uri="{FF2B5EF4-FFF2-40B4-BE49-F238E27FC236}">
                <a16:creationId xmlns:a16="http://schemas.microsoft.com/office/drawing/2014/main" id="{4D076986-0261-52FB-AF65-58A92B494314}"/>
              </a:ext>
            </a:extLst>
          </p:cNvPr>
          <p:cNvSpPr txBox="1"/>
          <p:nvPr/>
        </p:nvSpPr>
        <p:spPr>
          <a:xfrm>
            <a:off x="1647497" y="794184"/>
            <a:ext cx="9417963" cy="707886"/>
          </a:xfrm>
          <a:prstGeom prst="rect">
            <a:avLst/>
          </a:prstGeom>
          <a:noFill/>
        </p:spPr>
        <p:txBody>
          <a:bodyPr wrap="none" rtlCol="0">
            <a:spAutoFit/>
          </a:bodyPr>
          <a:lstStyle/>
          <a:p>
            <a:r>
              <a:rPr lang="zh-CN" altLang="en-US" sz="2000" dirty="0">
                <a:latin typeface="+mn-ea"/>
              </a:rPr>
              <a:t>教师发布随堂检测时，可选择发布的开始时间、结束时间，发布班级、重做次数，</a:t>
            </a:r>
            <a:endParaRPr lang="en-US" altLang="zh-CN" sz="2000" dirty="0">
              <a:latin typeface="+mn-ea"/>
            </a:endParaRPr>
          </a:p>
          <a:p>
            <a:r>
              <a:rPr lang="zh-CN" altLang="en-US" sz="2000" dirty="0">
                <a:latin typeface="+mn-ea"/>
              </a:rPr>
              <a:t>填空题是否区分大小写与空格，以及简答题是否可以粘贴等</a:t>
            </a:r>
          </a:p>
        </p:txBody>
      </p:sp>
    </p:spTree>
    <p:extLst>
      <p:ext uri="{BB962C8B-B14F-4D97-AF65-F5344CB8AC3E}">
        <p14:creationId xmlns:p14="http://schemas.microsoft.com/office/powerpoint/2010/main" val="2219308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个人界面</a:t>
            </a:r>
          </a:p>
        </p:txBody>
      </p:sp>
      <p:pic>
        <p:nvPicPr>
          <p:cNvPr id="5" name="图片 4">
            <a:extLst>
              <a:ext uri="{FF2B5EF4-FFF2-40B4-BE49-F238E27FC236}">
                <a16:creationId xmlns:a16="http://schemas.microsoft.com/office/drawing/2014/main" id="{39CBDD45-F552-68F4-8F15-105B1EBB94A4}"/>
              </a:ext>
            </a:extLst>
          </p:cNvPr>
          <p:cNvPicPr>
            <a:picLocks noChangeAspect="1"/>
          </p:cNvPicPr>
          <p:nvPr/>
        </p:nvPicPr>
        <p:blipFill>
          <a:blip r:embed="rId4"/>
          <a:stretch>
            <a:fillRect/>
          </a:stretch>
        </p:blipFill>
        <p:spPr>
          <a:xfrm>
            <a:off x="933868" y="1837991"/>
            <a:ext cx="2217543" cy="4456007"/>
          </a:xfrm>
          <a:prstGeom prst="rect">
            <a:avLst/>
          </a:prstGeom>
        </p:spPr>
      </p:pic>
      <p:pic>
        <p:nvPicPr>
          <p:cNvPr id="13" name="图片 12">
            <a:extLst>
              <a:ext uri="{FF2B5EF4-FFF2-40B4-BE49-F238E27FC236}">
                <a16:creationId xmlns:a16="http://schemas.microsoft.com/office/drawing/2014/main" id="{D8739C8E-FEF9-76F4-334D-C4ED889C4C0A}"/>
              </a:ext>
            </a:extLst>
          </p:cNvPr>
          <p:cNvPicPr>
            <a:picLocks noChangeAspect="1"/>
          </p:cNvPicPr>
          <p:nvPr/>
        </p:nvPicPr>
        <p:blipFill>
          <a:blip r:embed="rId5"/>
          <a:stretch>
            <a:fillRect/>
          </a:stretch>
        </p:blipFill>
        <p:spPr>
          <a:xfrm>
            <a:off x="3503868" y="1869347"/>
            <a:ext cx="2217543" cy="4424651"/>
          </a:xfrm>
          <a:prstGeom prst="rect">
            <a:avLst/>
          </a:prstGeom>
        </p:spPr>
      </p:pic>
      <p:pic>
        <p:nvPicPr>
          <p:cNvPr id="17" name="图片 16">
            <a:extLst>
              <a:ext uri="{FF2B5EF4-FFF2-40B4-BE49-F238E27FC236}">
                <a16:creationId xmlns:a16="http://schemas.microsoft.com/office/drawing/2014/main" id="{57BC4B23-E2A0-2287-14A9-E75AA3865412}"/>
              </a:ext>
            </a:extLst>
          </p:cNvPr>
          <p:cNvPicPr>
            <a:picLocks noChangeAspect="1"/>
          </p:cNvPicPr>
          <p:nvPr/>
        </p:nvPicPr>
        <p:blipFill>
          <a:blip r:embed="rId6"/>
          <a:stretch>
            <a:fillRect/>
          </a:stretch>
        </p:blipFill>
        <p:spPr>
          <a:xfrm>
            <a:off x="6172578" y="1837991"/>
            <a:ext cx="2228190" cy="4398979"/>
          </a:xfrm>
          <a:prstGeom prst="rect">
            <a:avLst/>
          </a:prstGeom>
        </p:spPr>
      </p:pic>
      <p:pic>
        <p:nvPicPr>
          <p:cNvPr id="20" name="图片 19">
            <a:extLst>
              <a:ext uri="{FF2B5EF4-FFF2-40B4-BE49-F238E27FC236}">
                <a16:creationId xmlns:a16="http://schemas.microsoft.com/office/drawing/2014/main" id="{D23EDA09-E537-BDF9-5D0A-DE25901C8865}"/>
              </a:ext>
            </a:extLst>
          </p:cNvPr>
          <p:cNvPicPr>
            <a:picLocks noChangeAspect="1"/>
          </p:cNvPicPr>
          <p:nvPr/>
        </p:nvPicPr>
        <p:blipFill>
          <a:blip r:embed="rId7"/>
          <a:stretch>
            <a:fillRect/>
          </a:stretch>
        </p:blipFill>
        <p:spPr>
          <a:xfrm>
            <a:off x="8742578" y="1868288"/>
            <a:ext cx="2217543" cy="4424651"/>
          </a:xfrm>
          <a:prstGeom prst="rect">
            <a:avLst/>
          </a:prstGeom>
        </p:spPr>
      </p:pic>
      <p:sp>
        <p:nvSpPr>
          <p:cNvPr id="3" name="文本框 2">
            <a:extLst>
              <a:ext uri="{FF2B5EF4-FFF2-40B4-BE49-F238E27FC236}">
                <a16:creationId xmlns:a16="http://schemas.microsoft.com/office/drawing/2014/main" id="{81A832D7-BFA2-74AE-4514-28C405963662}"/>
              </a:ext>
            </a:extLst>
          </p:cNvPr>
          <p:cNvSpPr txBox="1"/>
          <p:nvPr/>
        </p:nvSpPr>
        <p:spPr>
          <a:xfrm>
            <a:off x="1542573" y="824855"/>
            <a:ext cx="9930924" cy="707886"/>
          </a:xfrm>
          <a:prstGeom prst="rect">
            <a:avLst/>
          </a:prstGeom>
          <a:noFill/>
        </p:spPr>
        <p:txBody>
          <a:bodyPr wrap="none" rtlCol="0">
            <a:spAutoFit/>
          </a:bodyPr>
          <a:lstStyle/>
          <a:p>
            <a:r>
              <a:rPr lang="zh-CN" altLang="en-US" sz="2000" dirty="0"/>
              <a:t>教师与学生均可以设置个人信息，管理账户信息等，例如修改头像、昵称、修改密码、</a:t>
            </a:r>
            <a:endParaRPr lang="en-US" altLang="zh-CN" sz="2000" dirty="0"/>
          </a:p>
          <a:p>
            <a:r>
              <a:rPr lang="zh-CN" altLang="en-US" sz="2000" dirty="0"/>
              <a:t>个人认证、绑定手机号等</a:t>
            </a:r>
          </a:p>
        </p:txBody>
      </p:sp>
    </p:spTree>
    <p:extLst>
      <p:ext uri="{BB962C8B-B14F-4D97-AF65-F5344CB8AC3E}">
        <p14:creationId xmlns:p14="http://schemas.microsoft.com/office/powerpoint/2010/main" val="376161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课程界面</a:t>
            </a:r>
          </a:p>
        </p:txBody>
      </p:sp>
      <p:pic>
        <p:nvPicPr>
          <p:cNvPr id="5" name="图片 4">
            <a:extLst>
              <a:ext uri="{FF2B5EF4-FFF2-40B4-BE49-F238E27FC236}">
                <a16:creationId xmlns:a16="http://schemas.microsoft.com/office/drawing/2014/main" id="{A2A00E56-66AD-2682-7EF2-EBEDC406AAC0}"/>
              </a:ext>
            </a:extLst>
          </p:cNvPr>
          <p:cNvPicPr>
            <a:picLocks noChangeAspect="1"/>
          </p:cNvPicPr>
          <p:nvPr/>
        </p:nvPicPr>
        <p:blipFill>
          <a:blip r:embed="rId4"/>
          <a:stretch>
            <a:fillRect/>
          </a:stretch>
        </p:blipFill>
        <p:spPr>
          <a:xfrm>
            <a:off x="1223833" y="1759042"/>
            <a:ext cx="2145406" cy="4311344"/>
          </a:xfrm>
          <a:prstGeom prst="rect">
            <a:avLst/>
          </a:prstGeom>
        </p:spPr>
      </p:pic>
      <p:pic>
        <p:nvPicPr>
          <p:cNvPr id="13" name="图片 12">
            <a:extLst>
              <a:ext uri="{FF2B5EF4-FFF2-40B4-BE49-F238E27FC236}">
                <a16:creationId xmlns:a16="http://schemas.microsoft.com/office/drawing/2014/main" id="{2AC19C62-B8A3-9AD0-0DED-9925654A52EE}"/>
              </a:ext>
            </a:extLst>
          </p:cNvPr>
          <p:cNvPicPr>
            <a:picLocks noChangeAspect="1"/>
          </p:cNvPicPr>
          <p:nvPr/>
        </p:nvPicPr>
        <p:blipFill>
          <a:blip r:embed="rId5"/>
          <a:stretch>
            <a:fillRect/>
          </a:stretch>
        </p:blipFill>
        <p:spPr>
          <a:xfrm>
            <a:off x="3700949" y="1758995"/>
            <a:ext cx="2145406" cy="4311391"/>
          </a:xfrm>
          <a:prstGeom prst="rect">
            <a:avLst/>
          </a:prstGeom>
        </p:spPr>
      </p:pic>
      <p:pic>
        <p:nvPicPr>
          <p:cNvPr id="15" name="图片 14">
            <a:extLst>
              <a:ext uri="{FF2B5EF4-FFF2-40B4-BE49-F238E27FC236}">
                <a16:creationId xmlns:a16="http://schemas.microsoft.com/office/drawing/2014/main" id="{B446BBE6-8C3A-8204-45D3-7BC0E67852DB}"/>
              </a:ext>
            </a:extLst>
          </p:cNvPr>
          <p:cNvPicPr>
            <a:picLocks noChangeAspect="1"/>
          </p:cNvPicPr>
          <p:nvPr/>
        </p:nvPicPr>
        <p:blipFill>
          <a:blip r:embed="rId6"/>
          <a:stretch>
            <a:fillRect/>
          </a:stretch>
        </p:blipFill>
        <p:spPr>
          <a:xfrm>
            <a:off x="6096000" y="1758995"/>
            <a:ext cx="2176154" cy="4311345"/>
          </a:xfrm>
          <a:prstGeom prst="rect">
            <a:avLst/>
          </a:prstGeom>
        </p:spPr>
      </p:pic>
      <p:pic>
        <p:nvPicPr>
          <p:cNvPr id="19" name="图片 18">
            <a:extLst>
              <a:ext uri="{FF2B5EF4-FFF2-40B4-BE49-F238E27FC236}">
                <a16:creationId xmlns:a16="http://schemas.microsoft.com/office/drawing/2014/main" id="{A0ED8518-9BC4-7CF2-89C7-569942C304C3}"/>
              </a:ext>
            </a:extLst>
          </p:cNvPr>
          <p:cNvPicPr>
            <a:picLocks noChangeAspect="1"/>
          </p:cNvPicPr>
          <p:nvPr/>
        </p:nvPicPr>
        <p:blipFill>
          <a:blip r:embed="rId7"/>
          <a:stretch>
            <a:fillRect/>
          </a:stretch>
        </p:blipFill>
        <p:spPr>
          <a:xfrm>
            <a:off x="8638351" y="1758995"/>
            <a:ext cx="2178578" cy="4311345"/>
          </a:xfrm>
          <a:prstGeom prst="rect">
            <a:avLst/>
          </a:prstGeom>
        </p:spPr>
      </p:pic>
      <p:sp>
        <p:nvSpPr>
          <p:cNvPr id="3" name="文本框 2">
            <a:extLst>
              <a:ext uri="{FF2B5EF4-FFF2-40B4-BE49-F238E27FC236}">
                <a16:creationId xmlns:a16="http://schemas.microsoft.com/office/drawing/2014/main" id="{A7FF3F59-7118-C427-75AD-935EF5BE6F1F}"/>
              </a:ext>
            </a:extLst>
          </p:cNvPr>
          <p:cNvSpPr txBox="1"/>
          <p:nvPr/>
        </p:nvSpPr>
        <p:spPr>
          <a:xfrm>
            <a:off x="1223833" y="787614"/>
            <a:ext cx="10700365" cy="707886"/>
          </a:xfrm>
          <a:prstGeom prst="rect">
            <a:avLst/>
          </a:prstGeom>
          <a:noFill/>
        </p:spPr>
        <p:txBody>
          <a:bodyPr wrap="none" rtlCol="0">
            <a:spAutoFit/>
          </a:bodyPr>
          <a:lstStyle/>
          <a:p>
            <a:r>
              <a:rPr lang="zh-CN" altLang="en-US" sz="2000" dirty="0">
                <a:latin typeface="+mn-ea"/>
              </a:rPr>
              <a:t>教师可以新建课程、导入课程、管理班级资料、管理班级成员、查看随堂检测成绩报告统计，</a:t>
            </a:r>
            <a:endParaRPr lang="en-US" altLang="zh-CN" sz="2000" dirty="0">
              <a:latin typeface="+mn-ea"/>
            </a:endParaRPr>
          </a:p>
          <a:p>
            <a:r>
              <a:rPr lang="zh-CN" altLang="en-US" sz="2000" dirty="0">
                <a:latin typeface="+mn-ea"/>
              </a:rPr>
              <a:t>根据学生的成绩报告调整班级进度</a:t>
            </a:r>
          </a:p>
        </p:txBody>
      </p:sp>
    </p:spTree>
    <p:extLst>
      <p:ext uri="{BB962C8B-B14F-4D97-AF65-F5344CB8AC3E}">
        <p14:creationId xmlns:p14="http://schemas.microsoft.com/office/powerpoint/2010/main" val="1217987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结果界面</a:t>
            </a:r>
          </a:p>
        </p:txBody>
      </p:sp>
      <p:pic>
        <p:nvPicPr>
          <p:cNvPr id="6" name="图片 5">
            <a:extLst>
              <a:ext uri="{FF2B5EF4-FFF2-40B4-BE49-F238E27FC236}">
                <a16:creationId xmlns:a16="http://schemas.microsoft.com/office/drawing/2014/main" id="{97A6DD7D-BF46-E4DF-64D0-0070D8F3D98A}"/>
              </a:ext>
            </a:extLst>
          </p:cNvPr>
          <p:cNvPicPr>
            <a:picLocks noChangeAspect="1"/>
          </p:cNvPicPr>
          <p:nvPr/>
        </p:nvPicPr>
        <p:blipFill>
          <a:blip r:embed="rId4"/>
          <a:stretch>
            <a:fillRect/>
          </a:stretch>
        </p:blipFill>
        <p:spPr>
          <a:xfrm>
            <a:off x="3568998" y="2132471"/>
            <a:ext cx="2087283" cy="4110870"/>
          </a:xfrm>
          <a:prstGeom prst="rect">
            <a:avLst/>
          </a:prstGeom>
        </p:spPr>
      </p:pic>
      <p:pic>
        <p:nvPicPr>
          <p:cNvPr id="14" name="图片 13">
            <a:extLst>
              <a:ext uri="{FF2B5EF4-FFF2-40B4-BE49-F238E27FC236}">
                <a16:creationId xmlns:a16="http://schemas.microsoft.com/office/drawing/2014/main" id="{A76A023B-F091-30CA-9D8F-42CF99001FEF}"/>
              </a:ext>
            </a:extLst>
          </p:cNvPr>
          <p:cNvPicPr>
            <a:picLocks noChangeAspect="1"/>
          </p:cNvPicPr>
          <p:nvPr/>
        </p:nvPicPr>
        <p:blipFill>
          <a:blip r:embed="rId5"/>
          <a:stretch>
            <a:fillRect/>
          </a:stretch>
        </p:blipFill>
        <p:spPr>
          <a:xfrm>
            <a:off x="6518932" y="2132471"/>
            <a:ext cx="2075010" cy="4110870"/>
          </a:xfrm>
          <a:prstGeom prst="rect">
            <a:avLst/>
          </a:prstGeom>
        </p:spPr>
      </p:pic>
      <p:sp>
        <p:nvSpPr>
          <p:cNvPr id="3" name="文本框 2">
            <a:extLst>
              <a:ext uri="{FF2B5EF4-FFF2-40B4-BE49-F238E27FC236}">
                <a16:creationId xmlns:a16="http://schemas.microsoft.com/office/drawing/2014/main" id="{81719EB1-FADE-A6B2-96E7-79332A2700B6}"/>
              </a:ext>
            </a:extLst>
          </p:cNvPr>
          <p:cNvSpPr txBox="1"/>
          <p:nvPr/>
        </p:nvSpPr>
        <p:spPr>
          <a:xfrm>
            <a:off x="1615750" y="975033"/>
            <a:ext cx="10187404" cy="707886"/>
          </a:xfrm>
          <a:prstGeom prst="rect">
            <a:avLst/>
          </a:prstGeom>
          <a:noFill/>
        </p:spPr>
        <p:txBody>
          <a:bodyPr wrap="none" rtlCol="0">
            <a:spAutoFit/>
          </a:bodyPr>
          <a:lstStyle/>
          <a:p>
            <a:r>
              <a:rPr lang="zh-CN" altLang="en-US" sz="2000" dirty="0"/>
              <a:t>教师可以查看随堂检测结果，并且可以查看每一题的正确率以及每一个学生的答题情况，</a:t>
            </a:r>
            <a:endParaRPr lang="en-US" altLang="zh-CN" sz="2000" dirty="0"/>
          </a:p>
          <a:p>
            <a:r>
              <a:rPr lang="zh-CN" altLang="en-US" sz="2000" dirty="0"/>
              <a:t>根据学生的答题情况及时对每一个学生进行辅导</a:t>
            </a:r>
          </a:p>
        </p:txBody>
      </p:sp>
    </p:spTree>
    <p:extLst>
      <p:ext uri="{BB962C8B-B14F-4D97-AF65-F5344CB8AC3E}">
        <p14:creationId xmlns:p14="http://schemas.microsoft.com/office/powerpoint/2010/main" val="1110471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结果界面</a:t>
            </a:r>
          </a:p>
        </p:txBody>
      </p:sp>
      <p:pic>
        <p:nvPicPr>
          <p:cNvPr id="5" name="图片 4">
            <a:extLst>
              <a:ext uri="{FF2B5EF4-FFF2-40B4-BE49-F238E27FC236}">
                <a16:creationId xmlns:a16="http://schemas.microsoft.com/office/drawing/2014/main" id="{40908074-3653-CBA8-0BE4-F4CF14CEE852}"/>
              </a:ext>
            </a:extLst>
          </p:cNvPr>
          <p:cNvPicPr>
            <a:picLocks noChangeAspect="1"/>
          </p:cNvPicPr>
          <p:nvPr/>
        </p:nvPicPr>
        <p:blipFill>
          <a:blip r:embed="rId4"/>
          <a:stretch>
            <a:fillRect/>
          </a:stretch>
        </p:blipFill>
        <p:spPr>
          <a:xfrm>
            <a:off x="1928536" y="1863707"/>
            <a:ext cx="2003298" cy="4020838"/>
          </a:xfrm>
          <a:prstGeom prst="rect">
            <a:avLst/>
          </a:prstGeom>
        </p:spPr>
      </p:pic>
      <p:pic>
        <p:nvPicPr>
          <p:cNvPr id="13" name="图片 12">
            <a:extLst>
              <a:ext uri="{FF2B5EF4-FFF2-40B4-BE49-F238E27FC236}">
                <a16:creationId xmlns:a16="http://schemas.microsoft.com/office/drawing/2014/main" id="{417E2EC4-9102-EFAD-7BDD-0262837FA496}"/>
              </a:ext>
            </a:extLst>
          </p:cNvPr>
          <p:cNvPicPr>
            <a:picLocks noChangeAspect="1"/>
          </p:cNvPicPr>
          <p:nvPr/>
        </p:nvPicPr>
        <p:blipFill>
          <a:blip r:embed="rId5"/>
          <a:stretch>
            <a:fillRect/>
          </a:stretch>
        </p:blipFill>
        <p:spPr>
          <a:xfrm>
            <a:off x="4859724" y="1863707"/>
            <a:ext cx="2027113" cy="4020838"/>
          </a:xfrm>
          <a:prstGeom prst="rect">
            <a:avLst/>
          </a:prstGeom>
        </p:spPr>
      </p:pic>
      <p:pic>
        <p:nvPicPr>
          <p:cNvPr id="17" name="图片 16">
            <a:extLst>
              <a:ext uri="{FF2B5EF4-FFF2-40B4-BE49-F238E27FC236}">
                <a16:creationId xmlns:a16="http://schemas.microsoft.com/office/drawing/2014/main" id="{7A87E16D-DEEB-8936-0A54-4E60DEE02CDE}"/>
              </a:ext>
            </a:extLst>
          </p:cNvPr>
          <p:cNvPicPr>
            <a:picLocks noChangeAspect="1"/>
          </p:cNvPicPr>
          <p:nvPr/>
        </p:nvPicPr>
        <p:blipFill>
          <a:blip r:embed="rId6"/>
          <a:stretch>
            <a:fillRect/>
          </a:stretch>
        </p:blipFill>
        <p:spPr>
          <a:xfrm>
            <a:off x="7694296" y="1863707"/>
            <a:ext cx="2003298" cy="4025584"/>
          </a:xfrm>
          <a:prstGeom prst="rect">
            <a:avLst/>
          </a:prstGeom>
        </p:spPr>
      </p:pic>
      <p:sp>
        <p:nvSpPr>
          <p:cNvPr id="3" name="文本框 2">
            <a:extLst>
              <a:ext uri="{FF2B5EF4-FFF2-40B4-BE49-F238E27FC236}">
                <a16:creationId xmlns:a16="http://schemas.microsoft.com/office/drawing/2014/main" id="{CB2F16BD-09EC-3040-DCB7-09F6B0349E08}"/>
              </a:ext>
            </a:extLst>
          </p:cNvPr>
          <p:cNvSpPr txBox="1"/>
          <p:nvPr/>
        </p:nvSpPr>
        <p:spPr>
          <a:xfrm>
            <a:off x="926465" y="793758"/>
            <a:ext cx="10700365" cy="707886"/>
          </a:xfrm>
          <a:prstGeom prst="rect">
            <a:avLst/>
          </a:prstGeom>
          <a:noFill/>
        </p:spPr>
        <p:txBody>
          <a:bodyPr wrap="none" rtlCol="0">
            <a:spAutoFit/>
          </a:bodyPr>
          <a:lstStyle/>
          <a:p>
            <a:r>
              <a:rPr lang="zh-CN" altLang="en-US" sz="2000" dirty="0">
                <a:latin typeface="+mj-ea"/>
                <a:ea typeface="+mj-ea"/>
              </a:rPr>
              <a:t>学生可以查看自己的随堂检测报告，答题速度、正确率以及获得积分，以及每一题的正确答案</a:t>
            </a:r>
            <a:endParaRPr lang="en-US" altLang="zh-CN" sz="2000" dirty="0">
              <a:latin typeface="+mj-ea"/>
              <a:ea typeface="+mj-ea"/>
            </a:endParaRPr>
          </a:p>
          <a:p>
            <a:r>
              <a:rPr lang="zh-CN" altLang="en-US" sz="2000" dirty="0">
                <a:latin typeface="+mj-ea"/>
                <a:ea typeface="+mj-ea"/>
              </a:rPr>
              <a:t>和自己的选项以便进行自行更正与请教老师与学生</a:t>
            </a:r>
          </a:p>
        </p:txBody>
      </p:sp>
    </p:spTree>
    <p:extLst>
      <p:ext uri="{BB962C8B-B14F-4D97-AF65-F5344CB8AC3E}">
        <p14:creationId xmlns:p14="http://schemas.microsoft.com/office/powerpoint/2010/main" val="4125748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992"/>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4</a:t>
            </a:r>
          </a:p>
        </p:txBody>
      </p:sp>
      <p:sp>
        <p:nvSpPr>
          <p:cNvPr id="18" name="文本框 17"/>
          <p:cNvSpPr txBox="1"/>
          <p:nvPr/>
        </p:nvSpPr>
        <p:spPr>
          <a:xfrm>
            <a:off x="4793615" y="2989242"/>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系统架构</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0" y="540194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系统架构</a:t>
            </a:r>
          </a:p>
        </p:txBody>
      </p:sp>
      <p:sp>
        <p:nvSpPr>
          <p:cNvPr id="5" name="文本框 4">
            <a:extLst>
              <a:ext uri="{FF2B5EF4-FFF2-40B4-BE49-F238E27FC236}">
                <a16:creationId xmlns:a16="http://schemas.microsoft.com/office/drawing/2014/main" id="{DFAE8304-7E3E-201B-F796-ABCB8492A020}"/>
              </a:ext>
            </a:extLst>
          </p:cNvPr>
          <p:cNvSpPr txBox="1"/>
          <p:nvPr/>
        </p:nvSpPr>
        <p:spPr>
          <a:xfrm>
            <a:off x="331542" y="1164733"/>
            <a:ext cx="11540339" cy="1015663"/>
          </a:xfrm>
          <a:prstGeom prst="rect">
            <a:avLst/>
          </a:prstGeom>
          <a:noFill/>
        </p:spPr>
        <p:txBody>
          <a:bodyPr wrap="none" rtlCol="0">
            <a:spAutoFit/>
          </a:bodyPr>
          <a:lstStyle/>
          <a:p>
            <a:r>
              <a:rPr lang="zh-CN" altLang="zh-CN" sz="2000" b="1" dirty="0">
                <a:effectLst/>
                <a:latin typeface="+mn-ea"/>
                <a:cs typeface="Times New Roman" panose="02020603050405020304" pitchFamily="18" charset="0"/>
              </a:rPr>
              <a:t>系统整体构架分为管理端、用户端和云</a:t>
            </a:r>
            <a:r>
              <a:rPr lang="zh-CN" altLang="en-US" sz="2000" b="1" dirty="0">
                <a:effectLst/>
                <a:latin typeface="+mn-ea"/>
                <a:cs typeface="Times New Roman" panose="02020603050405020304" pitchFamily="18" charset="0"/>
              </a:rPr>
              <a:t>后端</a:t>
            </a:r>
            <a:r>
              <a:rPr lang="zh-CN" altLang="zh-CN" sz="2000" b="1" dirty="0">
                <a:effectLst/>
                <a:latin typeface="+mn-ea"/>
                <a:cs typeface="Times New Roman" panose="02020603050405020304" pitchFamily="18" charset="0"/>
              </a:rPr>
              <a:t>，管理端和</a:t>
            </a:r>
            <a:r>
              <a:rPr lang="zh-CN" altLang="en-US" sz="2000" b="1" dirty="0">
                <a:effectLst/>
                <a:latin typeface="+mn-ea"/>
                <a:cs typeface="Times New Roman" panose="02020603050405020304" pitchFamily="18" charset="0"/>
              </a:rPr>
              <a:t>用户端</a:t>
            </a:r>
            <a:r>
              <a:rPr lang="zh-CN" altLang="zh-CN" sz="2000" b="1" dirty="0">
                <a:effectLst/>
                <a:latin typeface="+mn-ea"/>
                <a:cs typeface="Times New Roman" panose="02020603050405020304" pitchFamily="18" charset="0"/>
              </a:rPr>
              <a:t>向云服务器请求信息显示，云服务端</a:t>
            </a:r>
            <a:endParaRPr lang="en-US" altLang="zh-CN" sz="2000" b="1" dirty="0">
              <a:effectLst/>
              <a:latin typeface="+mn-ea"/>
              <a:cs typeface="Times New Roman" panose="02020603050405020304" pitchFamily="18" charset="0"/>
            </a:endParaRPr>
          </a:p>
          <a:p>
            <a:r>
              <a:rPr lang="zh-CN" altLang="zh-CN" sz="2000" b="1" dirty="0">
                <a:effectLst/>
                <a:latin typeface="+mn-ea"/>
                <a:cs typeface="Times New Roman" panose="02020603050405020304" pitchFamily="18" charset="0"/>
              </a:rPr>
              <a:t>返回数据。将教师和学生的功能部署在移动端，主要实现了在线签到、课堂测试、成绩分析等功能</a:t>
            </a:r>
            <a:r>
              <a:rPr lang="zh-CN" altLang="en-US" sz="2000" b="1" dirty="0">
                <a:effectLst/>
                <a:latin typeface="+mn-ea"/>
                <a:cs typeface="Times New Roman" panose="02020603050405020304" pitchFamily="18" charset="0"/>
              </a:rPr>
              <a:t>。</a:t>
            </a:r>
            <a:endParaRPr lang="en-US" altLang="zh-CN" sz="2000" b="1" dirty="0">
              <a:effectLst/>
              <a:latin typeface="+mn-ea"/>
              <a:cs typeface="Times New Roman" panose="02020603050405020304" pitchFamily="18" charset="0"/>
            </a:endParaRPr>
          </a:p>
          <a:p>
            <a:r>
              <a:rPr lang="zh-CN" altLang="en-US" sz="2000" b="1" dirty="0">
                <a:latin typeface="+mn-ea"/>
                <a:cs typeface="Times New Roman" panose="02020603050405020304" pitchFamily="18" charset="0"/>
              </a:rPr>
              <a:t>后端部署在与服务器上。</a:t>
            </a:r>
            <a:endParaRPr lang="zh-CN" altLang="en-US" sz="2000" b="1" dirty="0">
              <a:latin typeface="+mn-ea"/>
            </a:endParaRPr>
          </a:p>
        </p:txBody>
      </p:sp>
      <p:sp>
        <p:nvSpPr>
          <p:cNvPr id="7" name="文本框 6">
            <a:extLst>
              <a:ext uri="{FF2B5EF4-FFF2-40B4-BE49-F238E27FC236}">
                <a16:creationId xmlns:a16="http://schemas.microsoft.com/office/drawing/2014/main" id="{BD16A3CA-D891-1F4A-6201-1F31F971F612}"/>
              </a:ext>
            </a:extLst>
          </p:cNvPr>
          <p:cNvSpPr txBox="1"/>
          <p:nvPr/>
        </p:nvSpPr>
        <p:spPr>
          <a:xfrm>
            <a:off x="463689" y="2491497"/>
            <a:ext cx="10882737" cy="1631216"/>
          </a:xfrm>
          <a:prstGeom prst="rect">
            <a:avLst/>
          </a:prstGeom>
          <a:noFill/>
        </p:spPr>
        <p:txBody>
          <a:bodyPr wrap="square" rtlCol="0">
            <a:spAutoFit/>
          </a:bodyPr>
          <a:lstStyle/>
          <a:p>
            <a:r>
              <a:rPr lang="zh-CN" altLang="zh-CN" sz="2000" dirty="0">
                <a:effectLst/>
                <a:latin typeface="+mn-ea"/>
                <a:cs typeface="Times New Roman" panose="02020603050405020304" pitchFamily="18" charset="0"/>
              </a:rPr>
              <a:t>用户端</a:t>
            </a:r>
            <a:endParaRPr lang="en-US" altLang="zh-CN" sz="2000" dirty="0">
              <a:effectLst/>
              <a:latin typeface="+mn-ea"/>
              <a:cs typeface="Times New Roman" panose="02020603050405020304" pitchFamily="18" charset="0"/>
            </a:endParaRPr>
          </a:p>
          <a:p>
            <a:r>
              <a:rPr lang="zh-CN" altLang="zh-CN" sz="2000" dirty="0">
                <a:effectLst/>
                <a:latin typeface="+mn-ea"/>
                <a:cs typeface="Times New Roman" panose="02020603050405020304" pitchFamily="18" charset="0"/>
              </a:rPr>
              <a:t>主要使用</a:t>
            </a:r>
            <a:r>
              <a:rPr lang="en-US" altLang="zh-CN" sz="2000" dirty="0">
                <a:effectLst/>
                <a:latin typeface="+mn-ea"/>
                <a:cs typeface="Times New Roman" panose="02020603050405020304" pitchFamily="18" charset="0"/>
              </a:rPr>
              <a:t>Android</a:t>
            </a:r>
            <a:r>
              <a:rPr lang="zh-CN" altLang="zh-CN" sz="2000" dirty="0">
                <a:effectLst/>
                <a:latin typeface="+mn-ea"/>
                <a:cs typeface="Times New Roman" panose="02020603050405020304" pitchFamily="18" charset="0"/>
              </a:rPr>
              <a:t>技术。用户和管理员通过注册登录系统，然后实名认证，管理员可以建立班级，删除班级，对班级学生可进行增删改查，实名认证之后，管理员通过发布签到获取学生位置信息，通过发布随堂检测获知学生对知识的掌握程度，设置积分机制，增强学生学习的积极性，增加课堂的趣味性。课程管理方面涉及到成绩、测试、课程资源等</a:t>
            </a:r>
            <a:r>
              <a:rPr lang="zh-CN" altLang="en-US" sz="2000" dirty="0">
                <a:effectLst/>
                <a:latin typeface="+mn-ea"/>
                <a:cs typeface="Times New Roman" panose="02020603050405020304" pitchFamily="18" charset="0"/>
              </a:rPr>
              <a:t>。</a:t>
            </a:r>
            <a:endParaRPr lang="zh-CN" altLang="en-US" sz="2000" dirty="0">
              <a:latin typeface="+mn-ea"/>
            </a:endParaRPr>
          </a:p>
        </p:txBody>
      </p:sp>
      <p:sp>
        <p:nvSpPr>
          <p:cNvPr id="15" name="文本框 14">
            <a:extLst>
              <a:ext uri="{FF2B5EF4-FFF2-40B4-BE49-F238E27FC236}">
                <a16:creationId xmlns:a16="http://schemas.microsoft.com/office/drawing/2014/main" id="{38905A4F-950A-73D2-80C2-98B048EF7F29}"/>
              </a:ext>
            </a:extLst>
          </p:cNvPr>
          <p:cNvSpPr txBox="1"/>
          <p:nvPr/>
        </p:nvSpPr>
        <p:spPr>
          <a:xfrm>
            <a:off x="463689" y="4572427"/>
            <a:ext cx="10187404" cy="707886"/>
          </a:xfrm>
          <a:prstGeom prst="rect">
            <a:avLst/>
          </a:prstGeom>
          <a:noFill/>
        </p:spPr>
        <p:txBody>
          <a:bodyPr wrap="none" rtlCol="0">
            <a:spAutoFit/>
          </a:bodyPr>
          <a:lstStyle/>
          <a:p>
            <a:r>
              <a:rPr lang="zh-CN" altLang="zh-CN" sz="2000" dirty="0">
                <a:effectLst/>
                <a:latin typeface="+mn-ea"/>
                <a:cs typeface="Times New Roman" panose="02020603050405020304" pitchFamily="18" charset="0"/>
              </a:rPr>
              <a:t>后端</a:t>
            </a:r>
            <a:endParaRPr lang="en-US" altLang="zh-CN" sz="2000" dirty="0">
              <a:effectLst/>
              <a:latin typeface="+mn-ea"/>
              <a:cs typeface="Times New Roman" panose="02020603050405020304" pitchFamily="18" charset="0"/>
            </a:endParaRPr>
          </a:p>
          <a:p>
            <a:r>
              <a:rPr lang="zh-CN" altLang="zh-CN" sz="2000" dirty="0">
                <a:effectLst/>
                <a:latin typeface="+mn-ea"/>
                <a:cs typeface="Times New Roman" panose="02020603050405020304" pitchFamily="18" charset="0"/>
              </a:rPr>
              <a:t>主要使用</a:t>
            </a:r>
            <a:r>
              <a:rPr lang="en-US" altLang="zh-CN" sz="2000" dirty="0">
                <a:effectLst/>
                <a:latin typeface="+mn-ea"/>
                <a:cs typeface="Times New Roman" panose="02020603050405020304" pitchFamily="18" charset="0"/>
              </a:rPr>
              <a:t> Spring Boot </a:t>
            </a:r>
            <a:r>
              <a:rPr lang="zh-CN" altLang="zh-CN" sz="2000" dirty="0">
                <a:effectLst/>
                <a:latin typeface="+mn-ea"/>
                <a:cs typeface="Times New Roman" panose="02020603050405020304" pitchFamily="18" charset="0"/>
              </a:rPr>
              <a:t>框架、</a:t>
            </a:r>
            <a:r>
              <a:rPr lang="en-US" altLang="zh-CN" sz="2000" dirty="0">
                <a:effectLst/>
                <a:latin typeface="+mn-ea"/>
                <a:cs typeface="Times New Roman" panose="02020603050405020304" pitchFamily="18" charset="0"/>
              </a:rPr>
              <a:t>MySQL </a:t>
            </a:r>
            <a:r>
              <a:rPr lang="zh-CN" altLang="zh-CN" sz="2000" dirty="0">
                <a:effectLst/>
                <a:latin typeface="+mn-ea"/>
                <a:cs typeface="Times New Roman" panose="02020603050405020304" pitchFamily="18" charset="0"/>
              </a:rPr>
              <a:t>数据库，采用基于百度地图</a:t>
            </a:r>
            <a:r>
              <a:rPr lang="en-US" altLang="zh-CN" sz="2000" dirty="0">
                <a:effectLst/>
                <a:latin typeface="+mn-ea"/>
                <a:cs typeface="Times New Roman" panose="02020603050405020304" pitchFamily="18" charset="0"/>
              </a:rPr>
              <a:t> API </a:t>
            </a:r>
            <a:r>
              <a:rPr lang="zh-CN" altLang="zh-CN" sz="2000" dirty="0">
                <a:effectLst/>
                <a:latin typeface="+mn-ea"/>
                <a:cs typeface="Times New Roman" panose="02020603050405020304" pitchFamily="18" charset="0"/>
              </a:rPr>
              <a:t>的地址管理信息。</a:t>
            </a:r>
            <a:endParaRPr lang="zh-CN" altLang="en-US" sz="2000" dirty="0">
              <a:latin typeface="+mn-ea"/>
            </a:endParaRPr>
          </a:p>
        </p:txBody>
      </p:sp>
    </p:spTree>
    <p:extLst>
      <p:ext uri="{BB962C8B-B14F-4D97-AF65-F5344CB8AC3E}">
        <p14:creationId xmlns:p14="http://schemas.microsoft.com/office/powerpoint/2010/main" val="1611548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5</a:t>
            </a:r>
          </a:p>
        </p:txBody>
      </p:sp>
      <p:sp>
        <p:nvSpPr>
          <p:cNvPr id="18" name="文本框 17"/>
          <p:cNvSpPr txBox="1"/>
          <p:nvPr/>
        </p:nvSpPr>
        <p:spPr>
          <a:xfrm>
            <a:off x="4678680" y="3047980"/>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进度安排</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3"/>
          <a:srcRect b="67269"/>
          <a:stretch>
            <a:fillRect/>
          </a:stretch>
        </p:blipFill>
        <p:spPr>
          <a:xfrm>
            <a:off x="-635" y="0"/>
            <a:ext cx="12192635" cy="2244725"/>
          </a:xfrm>
          <a:prstGeom prst="rect">
            <a:avLst/>
          </a:prstGeom>
        </p:spPr>
      </p:pic>
      <p:grpSp>
        <p:nvGrpSpPr>
          <p:cNvPr id="39" name="组合 38"/>
          <p:cNvGrpSpPr/>
          <p:nvPr/>
        </p:nvGrpSpPr>
        <p:grpSpPr>
          <a:xfrm>
            <a:off x="1747520" y="2441575"/>
            <a:ext cx="2815590" cy="2652395"/>
            <a:chOff x="2920" y="3278"/>
            <a:chExt cx="4434" cy="4177"/>
          </a:xfrm>
        </p:grpSpPr>
        <p:sp>
          <p:nvSpPr>
            <p:cNvPr id="31" name="菱形 30"/>
            <p:cNvSpPr/>
            <p:nvPr/>
          </p:nvSpPr>
          <p:spPr>
            <a:xfrm>
              <a:off x="3241" y="3278"/>
              <a:ext cx="4113" cy="4113"/>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2920" y="3349"/>
              <a:ext cx="4106" cy="4106"/>
            </a:xfrm>
            <a:prstGeom prst="diamond">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5582285" y="1421275"/>
            <a:ext cx="854075" cy="645160"/>
          </a:xfrm>
          <a:prstGeom prst="rect">
            <a:avLst/>
          </a:prstGeom>
          <a:noFill/>
        </p:spPr>
        <p:txBody>
          <a:bodyPr wrap="square" rtlCol="0">
            <a:spAutoFit/>
          </a:bodyPr>
          <a:lstStyle/>
          <a:p>
            <a:pPr algn="r"/>
            <a:r>
              <a:rPr lang="en-US" altLang="zh-CN" sz="3600" b="1" dirty="0">
                <a:solidFill>
                  <a:srgbClr val="5A8FC0"/>
                </a:solidFill>
                <a:latin typeface="华文细黑" panose="02010600040101010101" charset="-122"/>
                <a:ea typeface="华文细黑" panose="02010600040101010101" charset="-122"/>
              </a:rPr>
              <a:t>01</a:t>
            </a:r>
          </a:p>
        </p:txBody>
      </p:sp>
      <p:sp>
        <p:nvSpPr>
          <p:cNvPr id="23" name="文本框 22"/>
          <p:cNvSpPr txBox="1"/>
          <p:nvPr/>
        </p:nvSpPr>
        <p:spPr>
          <a:xfrm>
            <a:off x="6624955" y="1352244"/>
            <a:ext cx="3961130" cy="700192"/>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课题简介</a:t>
            </a:r>
            <a:endParaRPr lang="en-US" altLang="zh-CN" sz="3600" dirty="0">
              <a:solidFill>
                <a:srgbClr val="5A8FC0"/>
              </a:solidFill>
              <a:latin typeface="华文细黑" panose="02010600040101010101" charset="-122"/>
              <a:ea typeface="华文细黑" panose="02010600040101010101" charset="-122"/>
              <a:sym typeface="+mn-ea"/>
            </a:endParaRPr>
          </a:p>
        </p:txBody>
      </p:sp>
      <p:sp>
        <p:nvSpPr>
          <p:cNvPr id="24" name="文本框 23"/>
          <p:cNvSpPr txBox="1"/>
          <p:nvPr/>
        </p:nvSpPr>
        <p:spPr>
          <a:xfrm>
            <a:off x="5582285" y="3546021"/>
            <a:ext cx="854075" cy="645160"/>
          </a:xfrm>
          <a:prstGeom prst="rect">
            <a:avLst/>
          </a:prstGeom>
          <a:noFill/>
        </p:spPr>
        <p:txBody>
          <a:bodyPr wrap="square" rtlCol="0">
            <a:spAutoFit/>
          </a:bodyPr>
          <a:lstStyle/>
          <a:p>
            <a:pPr algn="r"/>
            <a:r>
              <a:rPr lang="en-US" altLang="zh-CN" sz="3600" b="1" dirty="0">
                <a:solidFill>
                  <a:srgbClr val="5A8FC0"/>
                </a:solidFill>
                <a:latin typeface="华文细黑" panose="02010600040101010101" charset="-122"/>
                <a:ea typeface="华文细黑" panose="02010600040101010101" charset="-122"/>
              </a:rPr>
              <a:t>03</a:t>
            </a:r>
          </a:p>
        </p:txBody>
      </p:sp>
      <p:sp>
        <p:nvSpPr>
          <p:cNvPr id="30" name="文本框 29"/>
          <p:cNvSpPr txBox="1"/>
          <p:nvPr/>
        </p:nvSpPr>
        <p:spPr>
          <a:xfrm>
            <a:off x="6667500" y="3546021"/>
            <a:ext cx="3961130"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界面设计</a:t>
            </a:r>
          </a:p>
        </p:txBody>
      </p:sp>
      <p:sp>
        <p:nvSpPr>
          <p:cNvPr id="32" name="文本框 31"/>
          <p:cNvSpPr txBox="1"/>
          <p:nvPr/>
        </p:nvSpPr>
        <p:spPr>
          <a:xfrm>
            <a:off x="5563235" y="4613276"/>
            <a:ext cx="854075" cy="645160"/>
          </a:xfrm>
          <a:prstGeom prst="rect">
            <a:avLst/>
          </a:prstGeom>
          <a:noFill/>
        </p:spPr>
        <p:txBody>
          <a:bodyPr wrap="square" rtlCol="0">
            <a:spAutoFit/>
          </a:bodyPr>
          <a:lstStyle/>
          <a:p>
            <a:pPr algn="r"/>
            <a:r>
              <a:rPr lang="en-US" altLang="zh-CN" sz="3600" b="1" dirty="0">
                <a:solidFill>
                  <a:srgbClr val="5A8FC0"/>
                </a:solidFill>
                <a:latin typeface="华文细黑" panose="02010600040101010101" charset="-122"/>
                <a:ea typeface="华文细黑" panose="02010600040101010101" charset="-122"/>
              </a:rPr>
              <a:t>04</a:t>
            </a:r>
          </a:p>
        </p:txBody>
      </p:sp>
      <p:sp>
        <p:nvSpPr>
          <p:cNvPr id="33" name="文本框 32"/>
          <p:cNvSpPr txBox="1"/>
          <p:nvPr/>
        </p:nvSpPr>
        <p:spPr>
          <a:xfrm>
            <a:off x="6624955" y="4546716"/>
            <a:ext cx="3961765"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系统架构</a:t>
            </a:r>
          </a:p>
        </p:txBody>
      </p:sp>
      <p:sp>
        <p:nvSpPr>
          <p:cNvPr id="36" name="文本框 35"/>
          <p:cNvSpPr txBox="1"/>
          <p:nvPr/>
        </p:nvSpPr>
        <p:spPr>
          <a:xfrm>
            <a:off x="5582285" y="5632450"/>
            <a:ext cx="854075" cy="645160"/>
          </a:xfrm>
          <a:prstGeom prst="rect">
            <a:avLst/>
          </a:prstGeom>
          <a:noFill/>
        </p:spPr>
        <p:txBody>
          <a:bodyPr wrap="square" rtlCol="0">
            <a:spAutoFit/>
          </a:bodyPr>
          <a:lstStyle/>
          <a:p>
            <a:pPr algn="r"/>
            <a:r>
              <a:rPr lang="en-US" altLang="zh-CN" sz="3600" b="1" dirty="0">
                <a:solidFill>
                  <a:srgbClr val="5A8FC0"/>
                </a:solidFill>
                <a:latin typeface="华文细黑" panose="02010600040101010101" charset="-122"/>
                <a:ea typeface="华文细黑" panose="02010600040101010101" charset="-122"/>
              </a:rPr>
              <a:t>05</a:t>
            </a:r>
          </a:p>
        </p:txBody>
      </p:sp>
      <p:sp>
        <p:nvSpPr>
          <p:cNvPr id="37" name="文本框 36"/>
          <p:cNvSpPr txBox="1"/>
          <p:nvPr/>
        </p:nvSpPr>
        <p:spPr>
          <a:xfrm>
            <a:off x="6624955" y="5497501"/>
            <a:ext cx="3961765" cy="700769"/>
          </a:xfrm>
          <a:prstGeom prst="rect">
            <a:avLst/>
          </a:prstGeom>
          <a:noFill/>
        </p:spPr>
        <p:txBody>
          <a:bodyPr wrap="square" rtlCol="0">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进度安排</a:t>
            </a:r>
          </a:p>
        </p:txBody>
      </p:sp>
      <p:sp>
        <p:nvSpPr>
          <p:cNvPr id="9" name="文本框 8"/>
          <p:cNvSpPr txBox="1"/>
          <p:nvPr/>
        </p:nvSpPr>
        <p:spPr>
          <a:xfrm>
            <a:off x="2339975" y="3103245"/>
            <a:ext cx="1834515" cy="829945"/>
          </a:xfrm>
          <a:prstGeom prst="rect">
            <a:avLst/>
          </a:prstGeom>
          <a:noFill/>
        </p:spPr>
        <p:txBody>
          <a:bodyPr wrap="square" rtlCol="0">
            <a:spAutoFit/>
          </a:bodyPr>
          <a:lstStyle/>
          <a:p>
            <a:pPr algn="ctr"/>
            <a:r>
              <a:rPr lang="zh-CN" altLang="en-US" sz="4800">
                <a:solidFill>
                  <a:schemeClr val="bg1"/>
                </a:solidFill>
                <a:latin typeface="方正清刻本悦宋简体" panose="02000000000000000000" charset="-122"/>
                <a:ea typeface="方正清刻本悦宋简体" panose="02000000000000000000" charset="-122"/>
              </a:rPr>
              <a:t>目 录</a:t>
            </a:r>
          </a:p>
        </p:txBody>
      </p:sp>
      <p:sp>
        <p:nvSpPr>
          <p:cNvPr id="10" name="文本框 9"/>
          <p:cNvSpPr txBox="1"/>
          <p:nvPr/>
        </p:nvSpPr>
        <p:spPr>
          <a:xfrm>
            <a:off x="2425700" y="3910965"/>
            <a:ext cx="1663700" cy="460375"/>
          </a:xfrm>
          <a:prstGeom prst="rect">
            <a:avLst/>
          </a:prstGeom>
          <a:noFill/>
        </p:spPr>
        <p:txBody>
          <a:bodyPr wrap="square" rtlCol="0">
            <a:spAutoFit/>
          </a:bodyPr>
          <a:lstStyle/>
          <a:p>
            <a:pPr algn="ctr"/>
            <a:r>
              <a:rPr lang="en-US" altLang="zh-CN" sz="2400">
                <a:solidFill>
                  <a:schemeClr val="bg1"/>
                </a:solidFill>
                <a:latin typeface="华文细黑" panose="02010600040101010101" charset="-122"/>
                <a:ea typeface="华文细黑" panose="02010600040101010101" charset="-122"/>
              </a:rPr>
              <a:t>Contents</a:t>
            </a:r>
          </a:p>
        </p:txBody>
      </p:sp>
      <p:sp>
        <p:nvSpPr>
          <p:cNvPr id="6" name="文本框 5">
            <a:extLst>
              <a:ext uri="{FF2B5EF4-FFF2-40B4-BE49-F238E27FC236}">
                <a16:creationId xmlns:a16="http://schemas.microsoft.com/office/drawing/2014/main" id="{BBD0C039-3656-5ED1-5603-5CA9928D55B8}"/>
              </a:ext>
            </a:extLst>
          </p:cNvPr>
          <p:cNvSpPr txBox="1"/>
          <p:nvPr/>
        </p:nvSpPr>
        <p:spPr>
          <a:xfrm>
            <a:off x="5524502" y="2558305"/>
            <a:ext cx="892808" cy="646331"/>
          </a:xfrm>
          <a:prstGeom prst="rect">
            <a:avLst/>
          </a:prstGeom>
          <a:noFill/>
        </p:spPr>
        <p:txBody>
          <a:bodyPr wrap="square">
            <a:spAutoFit/>
          </a:bodyPr>
          <a:lstStyle/>
          <a:p>
            <a:pPr algn="r"/>
            <a:r>
              <a:rPr lang="en-US" altLang="zh-CN" sz="3600" b="1" dirty="0">
                <a:solidFill>
                  <a:srgbClr val="5A8FC0"/>
                </a:solidFill>
                <a:latin typeface="华文细黑" panose="02010600040101010101" charset="-122"/>
                <a:ea typeface="华文细黑" panose="02010600040101010101" charset="-122"/>
              </a:rPr>
              <a:t>02</a:t>
            </a:r>
          </a:p>
        </p:txBody>
      </p:sp>
      <p:sp>
        <p:nvSpPr>
          <p:cNvPr id="8" name="文本框 7">
            <a:extLst>
              <a:ext uri="{FF2B5EF4-FFF2-40B4-BE49-F238E27FC236}">
                <a16:creationId xmlns:a16="http://schemas.microsoft.com/office/drawing/2014/main" id="{A6100CE6-6F66-0B8C-B072-3A28886117CF}"/>
              </a:ext>
            </a:extLst>
          </p:cNvPr>
          <p:cNvSpPr txBox="1"/>
          <p:nvPr/>
        </p:nvSpPr>
        <p:spPr>
          <a:xfrm>
            <a:off x="6624955" y="2486660"/>
            <a:ext cx="2355216" cy="700769"/>
          </a:xfrm>
          <a:prstGeom prst="rect">
            <a:avLst/>
          </a:prstGeom>
          <a:noFill/>
        </p:spPr>
        <p:txBody>
          <a:bodyPr wrap="square">
            <a:spAutoFit/>
          </a:bodyPr>
          <a:lstStyle/>
          <a:p>
            <a:pPr algn="l" fontAlgn="auto">
              <a:lnSpc>
                <a:spcPct val="120000"/>
              </a:lnSpc>
            </a:pPr>
            <a:r>
              <a:rPr lang="zh-CN" altLang="en-US" sz="3600" dirty="0">
                <a:solidFill>
                  <a:srgbClr val="5A8FC0"/>
                </a:solidFill>
                <a:latin typeface="方正清刻本悦宋简体" panose="02000000000000000000" charset="-122"/>
                <a:ea typeface="方正清刻本悦宋简体" panose="02000000000000000000" charset="-122"/>
                <a:sym typeface="+mn-ea"/>
              </a:rPr>
              <a:t>功能介绍</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5"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randombar(vertical)">
                                      <p:cBhvr>
                                        <p:cTn id="12" dur="500"/>
                                        <p:tgtEl>
                                          <p:spTgt spid="39"/>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2000"/>
                            </p:stCondLst>
                            <p:childTnLst>
                              <p:par>
                                <p:cTn id="26" presetID="5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Scale>
                                      <p:cBhvr>
                                        <p:cTn id="28" dur="5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13"/>
                                        </p:tgtEl>
                                        <p:attrNameLst>
                                          <p:attrName>ppt_x</p:attrName>
                                          <p:attrName>ppt_y</p:attrName>
                                        </p:attrNameLst>
                                      </p:cBhvr>
                                    </p:animMotion>
                                    <p:animEffect transition="in" filter="fade">
                                      <p:cBhvr>
                                        <p:cTn id="30" dur="500"/>
                                        <p:tgtEl>
                                          <p:spTgt spid="13"/>
                                        </p:tgtEl>
                                      </p:cBhvr>
                                    </p:animEffect>
                                  </p:childTnLst>
                                </p:cTn>
                              </p:par>
                              <p:par>
                                <p:cTn id="31" presetID="22" presetClass="entr" presetSubtype="8"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2500"/>
                            </p:stCondLst>
                            <p:childTnLst>
                              <p:par>
                                <p:cTn id="35" presetID="52"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Scale>
                                      <p:cBhvr>
                                        <p:cTn id="37" dur="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24"/>
                                        </p:tgtEl>
                                        <p:attrNameLst>
                                          <p:attrName>ppt_x</p:attrName>
                                          <p:attrName>ppt_y</p:attrName>
                                        </p:attrNameLst>
                                      </p:cBhvr>
                                    </p:animMotion>
                                    <p:animEffect transition="in" filter="fade">
                                      <p:cBhvr>
                                        <p:cTn id="39" dur="500"/>
                                        <p:tgtEl>
                                          <p:spTgt spid="24"/>
                                        </p:tgtEl>
                                      </p:cBhvr>
                                    </p:animEffect>
                                  </p:childTnLst>
                                </p:cTn>
                              </p:par>
                              <p:par>
                                <p:cTn id="40" presetID="22" presetClass="entr" presetSubtype="8" fill="hold" grpId="1"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3000"/>
                            </p:stCondLst>
                            <p:childTnLst>
                              <p:par>
                                <p:cTn id="44" presetID="52"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Scale>
                                      <p:cBhvr>
                                        <p:cTn id="46"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500" decel="50000" fill="hold">
                                          <p:stCondLst>
                                            <p:cond delay="0"/>
                                          </p:stCondLst>
                                        </p:cTn>
                                        <p:tgtEl>
                                          <p:spTgt spid="32"/>
                                        </p:tgtEl>
                                        <p:attrNameLst>
                                          <p:attrName>ppt_x</p:attrName>
                                          <p:attrName>ppt_y</p:attrName>
                                        </p:attrNameLst>
                                      </p:cBhvr>
                                    </p:animMotion>
                                    <p:animEffect transition="in" filter="fade">
                                      <p:cBhvr>
                                        <p:cTn id="48" dur="500"/>
                                        <p:tgtEl>
                                          <p:spTgt spid="32"/>
                                        </p:tgtEl>
                                      </p:cBhvr>
                                    </p:animEffect>
                                  </p:childTnLst>
                                </p:cTn>
                              </p:par>
                              <p:par>
                                <p:cTn id="49" presetID="22" presetClass="entr" presetSubtype="8" fill="hold" grpId="1"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3500"/>
                            </p:stCondLst>
                            <p:childTnLst>
                              <p:par>
                                <p:cTn id="53" presetID="52"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Scale>
                                      <p:cBhvr>
                                        <p:cTn id="55"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500" decel="50000" fill="hold">
                                          <p:stCondLst>
                                            <p:cond delay="0"/>
                                          </p:stCondLst>
                                        </p:cTn>
                                        <p:tgtEl>
                                          <p:spTgt spid="36"/>
                                        </p:tgtEl>
                                        <p:attrNameLst>
                                          <p:attrName>ppt_x</p:attrName>
                                          <p:attrName>ppt_y</p:attrName>
                                        </p:attrNameLst>
                                      </p:cBhvr>
                                    </p:animMotion>
                                    <p:animEffect transition="in" filter="fade">
                                      <p:cBhvr>
                                        <p:cTn id="57" dur="500"/>
                                        <p:tgtEl>
                                          <p:spTgt spid="36"/>
                                        </p:tgtEl>
                                      </p:cBhvr>
                                    </p:animEffect>
                                  </p:childTnLst>
                                </p:cTn>
                              </p:par>
                              <p:par>
                                <p:cTn id="58" presetID="22" presetClass="entr" presetSubtype="8" fill="hold" grpId="1"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1"/>
      <p:bldP spid="24" grpId="0"/>
      <p:bldP spid="30" grpId="1"/>
      <p:bldP spid="32" grpId="0"/>
      <p:bldP spid="33" grpId="1"/>
      <p:bldP spid="36" grpId="0"/>
      <p:bldP spid="37" grpId="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进度安排</a:t>
            </a:r>
          </a:p>
        </p:txBody>
      </p:sp>
      <p:graphicFrame>
        <p:nvGraphicFramePr>
          <p:cNvPr id="7" name="表格 13">
            <a:extLst>
              <a:ext uri="{FF2B5EF4-FFF2-40B4-BE49-F238E27FC236}">
                <a16:creationId xmlns:a16="http://schemas.microsoft.com/office/drawing/2014/main" id="{0FE707C6-E052-8A18-F918-4DA93778592D}"/>
              </a:ext>
            </a:extLst>
          </p:cNvPr>
          <p:cNvGraphicFramePr>
            <a:graphicFrameLocks noGrp="1"/>
          </p:cNvGraphicFramePr>
          <p:nvPr>
            <p:extLst>
              <p:ext uri="{D42A27DB-BD31-4B8C-83A1-F6EECF244321}">
                <p14:modId xmlns:p14="http://schemas.microsoft.com/office/powerpoint/2010/main" val="3995619628"/>
              </p:ext>
            </p:extLst>
          </p:nvPr>
        </p:nvGraphicFramePr>
        <p:xfrm>
          <a:off x="2317750" y="2178407"/>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75751379"/>
                    </a:ext>
                  </a:extLst>
                </a:gridCol>
                <a:gridCol w="4064000">
                  <a:extLst>
                    <a:ext uri="{9D8B030D-6E8A-4147-A177-3AD203B41FA5}">
                      <a16:colId xmlns:a16="http://schemas.microsoft.com/office/drawing/2014/main" val="4144432006"/>
                    </a:ext>
                  </a:extLst>
                </a:gridCol>
              </a:tblGrid>
              <a:tr h="370840">
                <a:tc>
                  <a:txBody>
                    <a:bodyPr/>
                    <a:lstStyle/>
                    <a:p>
                      <a:r>
                        <a:rPr lang="zh-CN" altLang="en-US" dirty="0"/>
                        <a:t>起止时间</a:t>
                      </a:r>
                    </a:p>
                  </a:txBody>
                  <a:tcPr/>
                </a:tc>
                <a:tc>
                  <a:txBody>
                    <a:bodyPr/>
                    <a:lstStyle/>
                    <a:p>
                      <a:r>
                        <a:rPr lang="zh-CN" altLang="en-US" dirty="0"/>
                        <a:t>内容</a:t>
                      </a:r>
                    </a:p>
                  </a:txBody>
                  <a:tcPr/>
                </a:tc>
                <a:extLst>
                  <a:ext uri="{0D108BD9-81ED-4DB2-BD59-A6C34878D82A}">
                    <a16:rowId xmlns:a16="http://schemas.microsoft.com/office/drawing/2014/main" val="2727434784"/>
                  </a:ext>
                </a:extLst>
              </a:tr>
              <a:tr h="370840">
                <a:tc>
                  <a:txBody>
                    <a:bodyPr/>
                    <a:lstStyle/>
                    <a:p>
                      <a:r>
                        <a:rPr lang="en-US" altLang="zh-CN" dirty="0"/>
                        <a:t>2022</a:t>
                      </a:r>
                      <a:r>
                        <a:rPr lang="zh-CN" altLang="en-US" dirty="0"/>
                        <a:t>年</a:t>
                      </a:r>
                      <a:r>
                        <a:rPr lang="en-US" altLang="zh-CN" dirty="0"/>
                        <a:t>10</a:t>
                      </a:r>
                      <a:r>
                        <a:rPr lang="zh-CN" altLang="en-US" dirty="0"/>
                        <a:t>月</a:t>
                      </a:r>
                      <a:r>
                        <a:rPr lang="en-US" altLang="zh-CN" dirty="0"/>
                        <a:t>9</a:t>
                      </a:r>
                      <a:r>
                        <a:rPr lang="zh-CN" altLang="en-US" dirty="0"/>
                        <a:t>日</a:t>
                      </a:r>
                      <a:r>
                        <a:rPr lang="en-US" altLang="zh-CN" dirty="0"/>
                        <a:t>-2022</a:t>
                      </a:r>
                      <a:r>
                        <a:rPr lang="zh-CN" altLang="en-US" dirty="0"/>
                        <a:t>年</a:t>
                      </a:r>
                      <a:r>
                        <a:rPr lang="en-US" altLang="zh-CN" dirty="0"/>
                        <a:t>10</a:t>
                      </a:r>
                      <a:r>
                        <a:rPr lang="zh-CN" altLang="en-US" dirty="0"/>
                        <a:t>月</a:t>
                      </a:r>
                      <a:r>
                        <a:rPr lang="en-US" altLang="zh-CN" dirty="0"/>
                        <a:t>20</a:t>
                      </a:r>
                      <a:r>
                        <a:rPr lang="zh-CN" altLang="en-US" dirty="0"/>
                        <a:t>日</a:t>
                      </a:r>
                    </a:p>
                  </a:txBody>
                  <a:tcPr/>
                </a:tc>
                <a:tc>
                  <a:txBody>
                    <a:bodyPr/>
                    <a:lstStyle/>
                    <a:p>
                      <a:r>
                        <a:rPr lang="zh-CN" altLang="en-US" dirty="0"/>
                        <a:t>开题选题</a:t>
                      </a:r>
                    </a:p>
                  </a:txBody>
                  <a:tcPr/>
                </a:tc>
                <a:extLst>
                  <a:ext uri="{0D108BD9-81ED-4DB2-BD59-A6C34878D82A}">
                    <a16:rowId xmlns:a16="http://schemas.microsoft.com/office/drawing/2014/main" val="939608361"/>
                  </a:ext>
                </a:extLst>
              </a:tr>
              <a:tr h="370840">
                <a:tc>
                  <a:txBody>
                    <a:bodyPr/>
                    <a:lstStyle/>
                    <a:p>
                      <a:r>
                        <a:rPr lang="en-US" altLang="zh-CN" dirty="0"/>
                        <a:t>2022</a:t>
                      </a:r>
                      <a:r>
                        <a:rPr lang="zh-CN" altLang="en-US" dirty="0"/>
                        <a:t>年</a:t>
                      </a:r>
                      <a:r>
                        <a:rPr lang="en-US" altLang="zh-CN" dirty="0"/>
                        <a:t>10</a:t>
                      </a:r>
                      <a:r>
                        <a:rPr lang="zh-CN" altLang="en-US" dirty="0"/>
                        <a:t>月</a:t>
                      </a:r>
                      <a:r>
                        <a:rPr lang="en-US" altLang="zh-CN" dirty="0"/>
                        <a:t>20</a:t>
                      </a:r>
                      <a:r>
                        <a:rPr lang="zh-CN" altLang="en-US" dirty="0"/>
                        <a:t>日</a:t>
                      </a:r>
                      <a:r>
                        <a:rPr lang="en-US" altLang="zh-CN" dirty="0"/>
                        <a:t>-2023</a:t>
                      </a:r>
                      <a:r>
                        <a:rPr lang="zh-CN" altLang="en-US" dirty="0"/>
                        <a:t>年</a:t>
                      </a:r>
                      <a:r>
                        <a:rPr lang="en-US" altLang="zh-CN" dirty="0"/>
                        <a:t>1</a:t>
                      </a:r>
                      <a:r>
                        <a:rPr lang="zh-CN" altLang="en-US" dirty="0"/>
                        <a:t>月</a:t>
                      </a:r>
                      <a:r>
                        <a:rPr lang="en-US" altLang="zh-CN" dirty="0"/>
                        <a:t>10</a:t>
                      </a:r>
                      <a:r>
                        <a:rPr lang="zh-CN" altLang="en-US" dirty="0"/>
                        <a:t>日</a:t>
                      </a:r>
                    </a:p>
                  </a:txBody>
                  <a:tcPr/>
                </a:tc>
                <a:tc>
                  <a:txBody>
                    <a:bodyPr/>
                    <a:lstStyle/>
                    <a:p>
                      <a:r>
                        <a:rPr lang="zh-CN" altLang="en-US" dirty="0"/>
                        <a:t>开题答辩</a:t>
                      </a:r>
                    </a:p>
                  </a:txBody>
                  <a:tcPr/>
                </a:tc>
                <a:extLst>
                  <a:ext uri="{0D108BD9-81ED-4DB2-BD59-A6C34878D82A}">
                    <a16:rowId xmlns:a16="http://schemas.microsoft.com/office/drawing/2014/main" val="2003139367"/>
                  </a:ext>
                </a:extLst>
              </a:tr>
              <a:tr h="370840">
                <a:tc>
                  <a:txBody>
                    <a:bodyPr/>
                    <a:lstStyle/>
                    <a:p>
                      <a:r>
                        <a:rPr lang="en-US" altLang="zh-CN" dirty="0"/>
                        <a:t>2023</a:t>
                      </a:r>
                      <a:r>
                        <a:rPr lang="zh-CN" altLang="en-US" dirty="0"/>
                        <a:t>年</a:t>
                      </a:r>
                      <a:r>
                        <a:rPr lang="en-US" altLang="zh-CN" dirty="0"/>
                        <a:t>1</a:t>
                      </a:r>
                      <a:r>
                        <a:rPr lang="zh-CN" altLang="en-US" dirty="0"/>
                        <a:t>月</a:t>
                      </a:r>
                      <a:r>
                        <a:rPr lang="en-US" altLang="zh-CN" dirty="0"/>
                        <a:t>10</a:t>
                      </a:r>
                      <a:r>
                        <a:rPr lang="zh-CN" altLang="en-US" dirty="0"/>
                        <a:t>日</a:t>
                      </a:r>
                      <a:r>
                        <a:rPr lang="en-US" altLang="zh-CN" dirty="0"/>
                        <a:t>-2023</a:t>
                      </a:r>
                      <a:r>
                        <a:rPr lang="zh-CN" altLang="en-US" dirty="0"/>
                        <a:t>年</a:t>
                      </a:r>
                      <a:r>
                        <a:rPr lang="en-US" altLang="zh-CN" dirty="0"/>
                        <a:t>2</a:t>
                      </a:r>
                      <a:r>
                        <a:rPr lang="zh-CN" altLang="en-US" dirty="0"/>
                        <a:t>月</a:t>
                      </a:r>
                      <a:r>
                        <a:rPr lang="en-US" altLang="zh-CN" dirty="0"/>
                        <a:t>25</a:t>
                      </a:r>
                      <a:r>
                        <a:rPr lang="zh-CN" altLang="en-US" dirty="0"/>
                        <a:t>日</a:t>
                      </a:r>
                    </a:p>
                  </a:txBody>
                  <a:tcPr/>
                </a:tc>
                <a:tc>
                  <a:txBody>
                    <a:bodyPr/>
                    <a:lstStyle/>
                    <a:p>
                      <a:r>
                        <a:rPr lang="zh-CN" altLang="en-US" dirty="0"/>
                        <a:t>毕业论文中期检查</a:t>
                      </a:r>
                    </a:p>
                  </a:txBody>
                  <a:tcPr/>
                </a:tc>
                <a:extLst>
                  <a:ext uri="{0D108BD9-81ED-4DB2-BD59-A6C34878D82A}">
                    <a16:rowId xmlns:a16="http://schemas.microsoft.com/office/drawing/2014/main" val="7508091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2</a:t>
                      </a:r>
                      <a:r>
                        <a:rPr lang="zh-CN" altLang="en-US" dirty="0"/>
                        <a:t>月</a:t>
                      </a:r>
                      <a:r>
                        <a:rPr lang="en-US" altLang="zh-CN" dirty="0"/>
                        <a:t>25</a:t>
                      </a:r>
                      <a:r>
                        <a:rPr lang="zh-CN" altLang="en-US" dirty="0"/>
                        <a:t>日</a:t>
                      </a:r>
                      <a:r>
                        <a:rPr lang="en-US" altLang="zh-CN" dirty="0"/>
                        <a:t>-2023</a:t>
                      </a:r>
                      <a:r>
                        <a:rPr lang="zh-CN" altLang="en-US" dirty="0"/>
                        <a:t>年</a:t>
                      </a:r>
                      <a:r>
                        <a:rPr lang="en-US" altLang="zh-CN" dirty="0"/>
                        <a:t>4</a:t>
                      </a:r>
                      <a:r>
                        <a:rPr lang="zh-CN" altLang="en-US" dirty="0"/>
                        <a:t>月</a:t>
                      </a:r>
                      <a:r>
                        <a:rPr lang="en-US" altLang="zh-CN" dirty="0"/>
                        <a:t>18</a:t>
                      </a:r>
                      <a:r>
                        <a:rPr lang="zh-CN" altLang="en-US" dirty="0"/>
                        <a:t>日</a:t>
                      </a:r>
                    </a:p>
                  </a:txBody>
                  <a:tcPr/>
                </a:tc>
                <a:tc>
                  <a:txBody>
                    <a:bodyPr/>
                    <a:lstStyle/>
                    <a:p>
                      <a:r>
                        <a:rPr lang="zh-CN" altLang="en-US" dirty="0"/>
                        <a:t>系统开发</a:t>
                      </a:r>
                    </a:p>
                  </a:txBody>
                  <a:tcPr/>
                </a:tc>
                <a:extLst>
                  <a:ext uri="{0D108BD9-81ED-4DB2-BD59-A6C34878D82A}">
                    <a16:rowId xmlns:a16="http://schemas.microsoft.com/office/drawing/2014/main" val="3227720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4</a:t>
                      </a:r>
                      <a:r>
                        <a:rPr lang="zh-CN" altLang="en-US" dirty="0"/>
                        <a:t>月</a:t>
                      </a:r>
                      <a:r>
                        <a:rPr lang="en-US" altLang="zh-CN" dirty="0"/>
                        <a:t>18</a:t>
                      </a:r>
                      <a:r>
                        <a:rPr lang="zh-CN" altLang="en-US" dirty="0"/>
                        <a:t>日</a:t>
                      </a:r>
                      <a:r>
                        <a:rPr lang="en-US" altLang="zh-CN" dirty="0"/>
                        <a:t>-2023</a:t>
                      </a:r>
                      <a:r>
                        <a:rPr lang="zh-CN" altLang="en-US" dirty="0"/>
                        <a:t>年</a:t>
                      </a:r>
                      <a:r>
                        <a:rPr lang="en-US" altLang="zh-CN" dirty="0"/>
                        <a:t>4</a:t>
                      </a:r>
                      <a:r>
                        <a:rPr lang="zh-CN" altLang="en-US" dirty="0"/>
                        <a:t>月</a:t>
                      </a:r>
                      <a:r>
                        <a:rPr lang="en-US" altLang="zh-CN" dirty="0"/>
                        <a:t>22</a:t>
                      </a:r>
                      <a:r>
                        <a:rPr lang="zh-CN" altLang="en-US" dirty="0"/>
                        <a:t>日</a:t>
                      </a:r>
                    </a:p>
                  </a:txBody>
                  <a:tcPr/>
                </a:tc>
                <a:tc>
                  <a:txBody>
                    <a:bodyPr/>
                    <a:lstStyle/>
                    <a:p>
                      <a:r>
                        <a:rPr lang="zh-CN" altLang="en-US" dirty="0"/>
                        <a:t>系统验收</a:t>
                      </a:r>
                    </a:p>
                  </a:txBody>
                  <a:tcPr/>
                </a:tc>
                <a:extLst>
                  <a:ext uri="{0D108BD9-81ED-4DB2-BD59-A6C34878D82A}">
                    <a16:rowId xmlns:a16="http://schemas.microsoft.com/office/drawing/2014/main" val="32256312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4</a:t>
                      </a:r>
                      <a:r>
                        <a:rPr lang="zh-CN" altLang="en-US" dirty="0"/>
                        <a:t>月</a:t>
                      </a:r>
                      <a:r>
                        <a:rPr lang="en-US" altLang="zh-CN" dirty="0"/>
                        <a:t>22</a:t>
                      </a:r>
                      <a:r>
                        <a:rPr lang="zh-CN" altLang="en-US" dirty="0"/>
                        <a:t>日</a:t>
                      </a:r>
                      <a:r>
                        <a:rPr lang="en-US" altLang="zh-CN" dirty="0"/>
                        <a:t>-2023</a:t>
                      </a:r>
                      <a:r>
                        <a:rPr lang="zh-CN" altLang="en-US" dirty="0"/>
                        <a:t>年</a:t>
                      </a:r>
                      <a:r>
                        <a:rPr lang="en-US" altLang="zh-CN" dirty="0"/>
                        <a:t>5</a:t>
                      </a:r>
                      <a:r>
                        <a:rPr lang="zh-CN" altLang="en-US" dirty="0"/>
                        <a:t>月</a:t>
                      </a:r>
                      <a:r>
                        <a:rPr lang="en-US" altLang="zh-CN" dirty="0"/>
                        <a:t>12</a:t>
                      </a:r>
                      <a:r>
                        <a:rPr lang="zh-CN" altLang="en-US" dirty="0"/>
                        <a:t>日</a:t>
                      </a:r>
                    </a:p>
                  </a:txBody>
                  <a:tcPr/>
                </a:tc>
                <a:tc>
                  <a:txBody>
                    <a:bodyPr/>
                    <a:lstStyle/>
                    <a:p>
                      <a:r>
                        <a:rPr lang="zh-CN" altLang="en-US" dirty="0"/>
                        <a:t>毕业论文完善</a:t>
                      </a:r>
                    </a:p>
                  </a:txBody>
                  <a:tcPr/>
                </a:tc>
                <a:extLst>
                  <a:ext uri="{0D108BD9-81ED-4DB2-BD59-A6C34878D82A}">
                    <a16:rowId xmlns:a16="http://schemas.microsoft.com/office/drawing/2014/main" val="27073194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a:t>
                      </a:r>
                      <a:r>
                        <a:rPr lang="zh-CN" altLang="en-US" dirty="0"/>
                        <a:t>年</a:t>
                      </a:r>
                      <a:r>
                        <a:rPr lang="en-US" altLang="zh-CN" dirty="0"/>
                        <a:t>5</a:t>
                      </a:r>
                      <a:r>
                        <a:rPr lang="zh-CN" altLang="en-US" dirty="0"/>
                        <a:t>月</a:t>
                      </a:r>
                      <a:r>
                        <a:rPr lang="en-US" altLang="zh-CN" dirty="0"/>
                        <a:t>9</a:t>
                      </a:r>
                      <a:r>
                        <a:rPr lang="zh-CN" altLang="en-US" dirty="0"/>
                        <a:t>日</a:t>
                      </a:r>
                      <a:r>
                        <a:rPr lang="en-US" altLang="zh-CN" dirty="0"/>
                        <a:t>-2023</a:t>
                      </a:r>
                      <a:r>
                        <a:rPr lang="zh-CN" altLang="en-US" dirty="0"/>
                        <a:t>年</a:t>
                      </a:r>
                      <a:r>
                        <a:rPr lang="en-US" altLang="zh-CN" dirty="0"/>
                        <a:t>5</a:t>
                      </a:r>
                      <a:r>
                        <a:rPr lang="zh-CN" altLang="en-US" dirty="0"/>
                        <a:t>月</a:t>
                      </a:r>
                      <a:r>
                        <a:rPr lang="en-US" altLang="zh-CN" dirty="0"/>
                        <a:t>13</a:t>
                      </a:r>
                      <a:r>
                        <a:rPr lang="zh-CN" altLang="en-US" dirty="0"/>
                        <a:t>日</a:t>
                      </a:r>
                    </a:p>
                  </a:txBody>
                  <a:tcPr/>
                </a:tc>
                <a:tc>
                  <a:txBody>
                    <a:bodyPr/>
                    <a:lstStyle/>
                    <a:p>
                      <a:r>
                        <a:rPr lang="zh-CN" altLang="en-US" dirty="0"/>
                        <a:t>论文答辩</a:t>
                      </a:r>
                    </a:p>
                  </a:txBody>
                  <a:tcPr/>
                </a:tc>
                <a:extLst>
                  <a:ext uri="{0D108BD9-81ED-4DB2-BD59-A6C34878D82A}">
                    <a16:rowId xmlns:a16="http://schemas.microsoft.com/office/drawing/2014/main" val="71818922"/>
                  </a:ext>
                </a:extLst>
              </a:tr>
            </a:tbl>
          </a:graphicData>
        </a:graphic>
      </p:graphicFrame>
    </p:spTree>
    <p:extLst>
      <p:ext uri="{BB962C8B-B14F-4D97-AF65-F5344CB8AC3E}">
        <p14:creationId xmlns:p14="http://schemas.microsoft.com/office/powerpoint/2010/main" val="3720043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羽毛"/>
          <p:cNvPicPr>
            <a:picLocks noChangeAspect="1"/>
          </p:cNvPicPr>
          <p:nvPr/>
        </p:nvPicPr>
        <p:blipFill>
          <a:blip r:embed="rId3"/>
          <a:stretch>
            <a:fillRect/>
          </a:stretch>
        </p:blipFill>
        <p:spPr>
          <a:xfrm>
            <a:off x="-635" y="0"/>
            <a:ext cx="12192635" cy="6858000"/>
          </a:xfrm>
          <a:prstGeom prst="rect">
            <a:avLst/>
          </a:prstGeom>
        </p:spPr>
      </p:pic>
      <p:sp>
        <p:nvSpPr>
          <p:cNvPr id="7" name="文本框 6"/>
          <p:cNvSpPr txBox="1"/>
          <p:nvPr/>
        </p:nvSpPr>
        <p:spPr>
          <a:xfrm>
            <a:off x="2647950" y="2139315"/>
            <a:ext cx="6894830" cy="1322070"/>
          </a:xfrm>
          <a:prstGeom prst="rect">
            <a:avLst/>
          </a:prstGeom>
          <a:noFill/>
        </p:spPr>
        <p:txBody>
          <a:bodyPr wrap="square" rtlCol="0">
            <a:spAutoFit/>
          </a:bodyPr>
          <a:lstStyle/>
          <a:p>
            <a:pPr algn="ctr"/>
            <a:r>
              <a:rPr lang="en-US" altLang="zh-CN" sz="8000" b="1">
                <a:solidFill>
                  <a:srgbClr val="5A8FC0"/>
                </a:solidFill>
                <a:latin typeface="微软雅黑" panose="020B0503020204020204" charset="-122"/>
                <a:ea typeface="微软雅黑" panose="020B0503020204020204" charset="-122"/>
              </a:rPr>
              <a:t>THANK YOU</a:t>
            </a:r>
          </a:p>
        </p:txBody>
      </p:sp>
      <p:sp>
        <p:nvSpPr>
          <p:cNvPr id="3" name="文本框 2"/>
          <p:cNvSpPr txBox="1"/>
          <p:nvPr/>
        </p:nvSpPr>
        <p:spPr>
          <a:xfrm>
            <a:off x="2978785" y="3461385"/>
            <a:ext cx="6233160" cy="645160"/>
          </a:xfrm>
          <a:prstGeom prst="rect">
            <a:avLst/>
          </a:prstGeom>
          <a:noFill/>
        </p:spPr>
        <p:txBody>
          <a:bodyPr wrap="square" rtlCol="0">
            <a:spAutoFit/>
          </a:bodyPr>
          <a:lstStyle/>
          <a:p>
            <a:pPr algn="ctr" fontAlgn="auto">
              <a:lnSpc>
                <a:spcPct val="150000"/>
              </a:lnSpc>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For our ever-lasting friendship, send sincere blessings and warm greetings to my friends whom I miss so much.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par>
                          <p:cTn id="8" fill="hold">
                            <p:stCondLst>
                              <p:cond delay="1000"/>
                            </p:stCondLst>
                            <p:childTnLst>
                              <p:par>
                                <p:cTn id="9" presetID="41" presetClass="entr" presetSubtype="0" fill="hold" grpId="1"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899"/>
                            </p:stCondLst>
                            <p:childTnLst>
                              <p:par>
                                <p:cTn id="17" presetID="42" presetClass="entr" presetSubtype="0" fill="hold" grpId="1"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571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1</a:t>
            </a:r>
          </a:p>
        </p:txBody>
      </p:sp>
      <p:sp>
        <p:nvSpPr>
          <p:cNvPr id="18" name="文本框 17"/>
          <p:cNvSpPr txBox="1"/>
          <p:nvPr/>
        </p:nvSpPr>
        <p:spPr>
          <a:xfrm>
            <a:off x="4587874" y="2967335"/>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课题简介</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课题简介</a:t>
            </a:r>
          </a:p>
        </p:txBody>
      </p:sp>
      <p:sp>
        <p:nvSpPr>
          <p:cNvPr id="13" name="六边形 12"/>
          <p:cNvSpPr/>
          <p:nvPr/>
        </p:nvSpPr>
        <p:spPr>
          <a:xfrm rot="5400000">
            <a:off x="1135352" y="2094169"/>
            <a:ext cx="3439374" cy="2964977"/>
          </a:xfrm>
          <a:prstGeom prst="hexagon">
            <a:avLst/>
          </a:prstGeom>
          <a:blipFill rotWithShape="0">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721822" y="4686860"/>
            <a:ext cx="2613096" cy="512049"/>
            <a:chOff x="6219391" y="5154802"/>
            <a:chExt cx="2613096" cy="512049"/>
          </a:xfrm>
        </p:grpSpPr>
        <p:grpSp>
          <p:nvGrpSpPr>
            <p:cNvPr id="35" name="Group 1502"/>
            <p:cNvGrpSpPr/>
            <p:nvPr/>
          </p:nvGrpSpPr>
          <p:grpSpPr>
            <a:xfrm>
              <a:off x="6219391" y="5457499"/>
              <a:ext cx="212328" cy="209352"/>
              <a:chOff x="4989513" y="5064125"/>
              <a:chExt cx="339726" cy="334963"/>
            </a:xfrm>
            <a:solidFill>
              <a:schemeClr val="bg1"/>
            </a:solidFill>
          </p:grpSpPr>
          <p:sp>
            <p:nvSpPr>
              <p:cNvPr id="36" name="Freeform 79"/>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7" name="Freeform 80"/>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8" name="Freeform 81"/>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sp>
            <p:nvSpPr>
              <p:cNvPr id="39" name="Freeform 82"/>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rgbClr val="323232"/>
                  </a:solidFill>
                </a:endParaRPr>
              </a:p>
            </p:txBody>
          </p:sp>
        </p:grpSp>
        <p:sp>
          <p:nvSpPr>
            <p:cNvPr id="40" name="文本框 39"/>
            <p:cNvSpPr txBox="1"/>
            <p:nvPr/>
          </p:nvSpPr>
          <p:spPr>
            <a:xfrm>
              <a:off x="6873051" y="5154802"/>
              <a:ext cx="1959436" cy="319405"/>
            </a:xfrm>
            <a:prstGeom prst="rect">
              <a:avLst/>
            </a:prstGeom>
            <a:noFill/>
          </p:spPr>
          <p:txBody>
            <a:bodyPr vert="horz" wrap="square" rtlCol="0">
              <a:spAutoFit/>
            </a:bodyPr>
            <a:lstStyle/>
            <a:p>
              <a:pPr algn="l"/>
              <a:endParaRPr lang="zh-CN" altLang="en-US" sz="1400" b="1" dirty="0">
                <a:solidFill>
                  <a:srgbClr val="5A8FC0"/>
                </a:solidFill>
                <a:latin typeface="微软雅黑" panose="020B0503020204020204" charset="-122"/>
                <a:ea typeface="微软雅黑" panose="020B0503020204020204" charset="-122"/>
                <a:sym typeface="+mn-ea"/>
              </a:endParaRPr>
            </a:p>
          </p:txBody>
        </p:sp>
      </p:grpSp>
      <p:sp>
        <p:nvSpPr>
          <p:cNvPr id="3" name="文本框 2">
            <a:extLst>
              <a:ext uri="{FF2B5EF4-FFF2-40B4-BE49-F238E27FC236}">
                <a16:creationId xmlns:a16="http://schemas.microsoft.com/office/drawing/2014/main" id="{E8713C6F-E0E6-6E63-DB55-2A7BBC33C75C}"/>
              </a:ext>
            </a:extLst>
          </p:cNvPr>
          <p:cNvSpPr txBox="1"/>
          <p:nvPr/>
        </p:nvSpPr>
        <p:spPr>
          <a:xfrm>
            <a:off x="5057960" y="1981338"/>
            <a:ext cx="5458257" cy="3046988"/>
          </a:xfrm>
          <a:prstGeom prst="rect">
            <a:avLst/>
          </a:prstGeom>
          <a:noFill/>
        </p:spPr>
        <p:txBody>
          <a:bodyPr wrap="square" rtlCol="0">
            <a:spAutoFit/>
          </a:bodyPr>
          <a:lstStyle/>
          <a:p>
            <a:r>
              <a:rPr lang="zh-CN" altLang="zh-CN" sz="2400" dirty="0">
                <a:effectLst/>
                <a:latin typeface="+mn-ea"/>
                <a:cs typeface="Times New Roman" panose="02020603050405020304" pitchFamily="18" charset="0"/>
              </a:rPr>
              <a:t>当前的传统教学方式中</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一些环节比如点名</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进行随堂小测试等</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在班级人数较多时变得非常耗费时间且效果也不好</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一些纯线上的教学方式也存在弊端</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如缺乏监督者</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且教学效果十分受学生学习环境的影响</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或者说仅依赖学生的积极性和自制力</a:t>
            </a:r>
            <a:r>
              <a:rPr lang="en-US" altLang="zh-CN"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很难达到有质量的线上教学。</a:t>
            </a:r>
            <a:endParaRPr lang="zh-CN" altLang="en-US" sz="2400" dirty="0">
              <a:latin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2" presetClass="entr" presetSubtype="2" decel="100000" fill="hold" nodeType="withEffect">
                                  <p:stCondLst>
                                    <p:cond delay="5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1000" fill="hold"/>
                                        <p:tgtEl>
                                          <p:spTgt spid="33"/>
                                        </p:tgtEl>
                                        <p:attrNameLst>
                                          <p:attrName>ppt_x</p:attrName>
                                        </p:attrNameLst>
                                      </p:cBhvr>
                                      <p:tavLst>
                                        <p:tav tm="0">
                                          <p:val>
                                            <p:strVal val="1+#ppt_w/2"/>
                                          </p:val>
                                        </p:tav>
                                        <p:tav tm="100000">
                                          <p:val>
                                            <p:strVal val="#ppt_x"/>
                                          </p:val>
                                        </p:tav>
                                      </p:tavLst>
                                    </p:anim>
                                    <p:anim calcmode="lin" valueType="num">
                                      <p:cBhvr additive="base">
                                        <p:cTn id="35"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课题简介</a:t>
            </a:r>
          </a:p>
        </p:txBody>
      </p:sp>
      <p:sp>
        <p:nvSpPr>
          <p:cNvPr id="3" name="矩形 2"/>
          <p:cNvSpPr/>
          <p:nvPr/>
        </p:nvSpPr>
        <p:spPr>
          <a:xfrm>
            <a:off x="1737995" y="1616075"/>
            <a:ext cx="2595245" cy="3274060"/>
          </a:xfrm>
          <a:prstGeom prst="rect">
            <a:avLst/>
          </a:prstGeom>
          <a:noFill/>
          <a:ln w="25400">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3232"/>
              </a:solidFill>
            </a:endParaRPr>
          </a:p>
        </p:txBody>
      </p:sp>
      <p:sp>
        <p:nvSpPr>
          <p:cNvPr id="5" name="矩形 4"/>
          <p:cNvSpPr/>
          <p:nvPr/>
        </p:nvSpPr>
        <p:spPr>
          <a:xfrm>
            <a:off x="2137410" y="2000250"/>
            <a:ext cx="2595245" cy="3274060"/>
          </a:xfrm>
          <a:prstGeom prst="rect">
            <a:avLst/>
          </a:prstGeom>
          <a:blipFill rotWithShape="1">
            <a:blip r:embed="rId4"/>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3232"/>
              </a:solidFill>
            </a:endParaRPr>
          </a:p>
        </p:txBody>
      </p:sp>
      <p:sp>
        <p:nvSpPr>
          <p:cNvPr id="6" name="文本框 5">
            <a:extLst>
              <a:ext uri="{FF2B5EF4-FFF2-40B4-BE49-F238E27FC236}">
                <a16:creationId xmlns:a16="http://schemas.microsoft.com/office/drawing/2014/main" id="{D3565437-4A6F-33C0-6910-4668702C2D50}"/>
              </a:ext>
            </a:extLst>
          </p:cNvPr>
          <p:cNvSpPr txBox="1"/>
          <p:nvPr/>
        </p:nvSpPr>
        <p:spPr>
          <a:xfrm>
            <a:off x="5476876" y="1859339"/>
            <a:ext cx="5570896" cy="3323987"/>
          </a:xfrm>
          <a:prstGeom prst="rect">
            <a:avLst/>
          </a:prstGeom>
          <a:noFill/>
        </p:spPr>
        <p:txBody>
          <a:bodyPr wrap="square" rtlCol="0">
            <a:spAutoFit/>
          </a:bodyPr>
          <a:lstStyle/>
          <a:p>
            <a:r>
              <a:rPr lang="zh-CN" altLang="zh-CN" sz="2400" dirty="0">
                <a:effectLst/>
                <a:latin typeface="+mn-ea"/>
              </a:rPr>
              <a:t>本文通过实际课堂去了解授课的具体环节</a:t>
            </a:r>
            <a:r>
              <a:rPr lang="en-US" altLang="zh-CN" sz="2400" dirty="0">
                <a:effectLst/>
                <a:latin typeface="+mn-ea"/>
              </a:rPr>
              <a:t>,</a:t>
            </a:r>
            <a:r>
              <a:rPr lang="zh-CN" altLang="zh-CN" sz="2400" dirty="0">
                <a:effectLst/>
                <a:latin typeface="+mn-ea"/>
              </a:rPr>
              <a:t>结合从教师视角和学生视角收集目前教学中一些费时费力的环节和存在的其他问题</a:t>
            </a:r>
            <a:r>
              <a:rPr lang="en-US" altLang="zh-CN" sz="2400" dirty="0">
                <a:effectLst/>
                <a:latin typeface="+mn-ea"/>
              </a:rPr>
              <a:t>,</a:t>
            </a:r>
            <a:r>
              <a:rPr lang="zh-CN" altLang="zh-CN" sz="2400" dirty="0">
                <a:effectLst/>
                <a:latin typeface="+mn-ea"/>
              </a:rPr>
              <a:t>结合移动互联网技术与智能终端技术</a:t>
            </a:r>
            <a:r>
              <a:rPr lang="en-US" altLang="zh-CN" sz="2400" dirty="0">
                <a:effectLst/>
                <a:latin typeface="+mn-ea"/>
              </a:rPr>
              <a:t>,</a:t>
            </a:r>
            <a:r>
              <a:rPr lang="zh-CN" altLang="zh-CN" sz="2400" dirty="0">
                <a:effectLst/>
                <a:latin typeface="+mn-ea"/>
              </a:rPr>
              <a:t>构建基于智能终端的移动课堂学习系统</a:t>
            </a:r>
            <a:r>
              <a:rPr lang="en-US" altLang="zh-CN" sz="2400" dirty="0">
                <a:effectLst/>
                <a:latin typeface="+mn-ea"/>
              </a:rPr>
              <a:t>,</a:t>
            </a:r>
            <a:r>
              <a:rPr lang="zh-CN" altLang="zh-CN" sz="2400" dirty="0">
                <a:effectLst/>
                <a:latin typeface="+mn-ea"/>
              </a:rPr>
              <a:t>满足当下移动课堂教学的实际需求</a:t>
            </a:r>
            <a:r>
              <a:rPr lang="zh-CN" altLang="en-US" sz="2400" dirty="0">
                <a:effectLst/>
                <a:latin typeface="+mn-ea"/>
              </a:rPr>
              <a:t>，</a:t>
            </a:r>
            <a:r>
              <a:rPr lang="zh-CN" altLang="zh-CN" sz="2400" dirty="0">
                <a:effectLst/>
                <a:latin typeface="+mn-ea"/>
              </a:rPr>
              <a:t>以</a:t>
            </a:r>
            <a:r>
              <a:rPr lang="en-US" altLang="zh-CN" sz="2400" dirty="0">
                <a:effectLst/>
                <a:latin typeface="+mn-ea"/>
              </a:rPr>
              <a:t>Android</a:t>
            </a:r>
            <a:r>
              <a:rPr lang="zh-CN" altLang="zh-CN" sz="2400" dirty="0">
                <a:effectLst/>
                <a:latin typeface="+mn-ea"/>
              </a:rPr>
              <a:t>智能终端为载体</a:t>
            </a:r>
            <a:r>
              <a:rPr lang="en-US" altLang="zh-CN" sz="2400" dirty="0">
                <a:effectLst/>
                <a:latin typeface="+mn-ea"/>
              </a:rPr>
              <a:t>,</a:t>
            </a:r>
            <a:r>
              <a:rPr lang="zh-CN" altLang="zh-CN" sz="2400" dirty="0">
                <a:effectLst/>
                <a:latin typeface="+mn-ea"/>
              </a:rPr>
              <a:t>设计并实现了移动课堂学习</a:t>
            </a:r>
            <a:r>
              <a:rPr lang="en-US" altLang="zh-CN" sz="2400" dirty="0">
                <a:effectLst/>
                <a:latin typeface="+mn-ea"/>
              </a:rPr>
              <a:t>app</a:t>
            </a:r>
            <a:r>
              <a:rPr lang="zh-CN" altLang="zh-CN" sz="2000" dirty="0">
                <a:effectLst/>
                <a:latin typeface="+mn-ea"/>
              </a:rPr>
              <a:t>。</a:t>
            </a:r>
          </a:p>
          <a:p>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par>
                          <p:cTn id="26" fill="hold">
                            <p:stCondLst>
                              <p:cond delay="1500"/>
                            </p:stCondLst>
                            <p:childTnLst>
                              <p:par>
                                <p:cTn id="27" presetID="2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edge">
                                      <p:cBhvr>
                                        <p:cTn id="29" dur="500"/>
                                        <p:tgtEl>
                                          <p:spTgt spid="3"/>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3238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2</a:t>
            </a:r>
          </a:p>
        </p:txBody>
      </p:sp>
      <p:sp>
        <p:nvSpPr>
          <p:cNvPr id="18" name="文本框 17"/>
          <p:cNvSpPr txBox="1"/>
          <p:nvPr/>
        </p:nvSpPr>
        <p:spPr>
          <a:xfrm>
            <a:off x="4587874" y="2967335"/>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功能介绍</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180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功能介绍</a:t>
            </a:r>
          </a:p>
        </p:txBody>
      </p:sp>
      <p:pic>
        <p:nvPicPr>
          <p:cNvPr id="7" name="图片 6">
            <a:extLst>
              <a:ext uri="{FF2B5EF4-FFF2-40B4-BE49-F238E27FC236}">
                <a16:creationId xmlns:a16="http://schemas.microsoft.com/office/drawing/2014/main" id="{6ECCEE7E-3481-0DBD-68C1-FDD05F782672}"/>
              </a:ext>
            </a:extLst>
          </p:cNvPr>
          <p:cNvPicPr>
            <a:picLocks noChangeAspect="1"/>
          </p:cNvPicPr>
          <p:nvPr/>
        </p:nvPicPr>
        <p:blipFill>
          <a:blip r:embed="rId4"/>
          <a:stretch>
            <a:fillRect/>
          </a:stretch>
        </p:blipFill>
        <p:spPr>
          <a:xfrm>
            <a:off x="1047751" y="923925"/>
            <a:ext cx="10201274" cy="519644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tretch>
            <a:fillRect/>
          </a:stretch>
        </p:blipFill>
        <p:spPr>
          <a:xfrm>
            <a:off x="-10795" y="-32385"/>
            <a:ext cx="12213590" cy="6870065"/>
          </a:xfrm>
          <a:prstGeom prst="rect">
            <a:avLst/>
          </a:prstGeom>
        </p:spPr>
      </p:pic>
      <p:sp>
        <p:nvSpPr>
          <p:cNvPr id="3" name="矩形 2"/>
          <p:cNvSpPr/>
          <p:nvPr/>
        </p:nvSpPr>
        <p:spPr>
          <a:xfrm>
            <a:off x="2188210" y="2221865"/>
            <a:ext cx="7816215" cy="2415540"/>
          </a:xfrm>
          <a:prstGeom prst="rect">
            <a:avLst/>
          </a:prstGeom>
          <a:noFill/>
          <a:ln>
            <a:solidFill>
              <a:srgbClr val="5A8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03145" y="2540635"/>
            <a:ext cx="1963420" cy="1938020"/>
          </a:xfrm>
          <a:prstGeom prst="rect">
            <a:avLst/>
          </a:prstGeom>
          <a:noFill/>
        </p:spPr>
        <p:txBody>
          <a:bodyPr wrap="square" rtlCol="0">
            <a:spAutoFit/>
          </a:bodyPr>
          <a:lstStyle/>
          <a:p>
            <a:pPr algn="ctr"/>
            <a:r>
              <a:rPr lang="en-US" altLang="zh-CN" sz="12000" dirty="0">
                <a:solidFill>
                  <a:srgbClr val="5A8FC0"/>
                </a:solidFill>
                <a:latin typeface="方正清刻本悦宋简体" panose="02000000000000000000" charset="-122"/>
                <a:ea typeface="方正清刻本悦宋简体" panose="02000000000000000000" charset="-122"/>
              </a:rPr>
              <a:t>3</a:t>
            </a:r>
          </a:p>
        </p:txBody>
      </p:sp>
      <p:sp>
        <p:nvSpPr>
          <p:cNvPr id="18" name="文本框 17"/>
          <p:cNvSpPr txBox="1"/>
          <p:nvPr/>
        </p:nvSpPr>
        <p:spPr>
          <a:xfrm>
            <a:off x="4587874" y="2967335"/>
            <a:ext cx="5095240" cy="923330"/>
          </a:xfrm>
          <a:prstGeom prst="rect">
            <a:avLst/>
          </a:prstGeom>
          <a:noFill/>
        </p:spPr>
        <p:txBody>
          <a:bodyPr wrap="square" rtlCol="0">
            <a:spAutoFit/>
          </a:bodyPr>
          <a:lstStyle/>
          <a:p>
            <a:pPr algn="l"/>
            <a:r>
              <a:rPr lang="zh-CN" altLang="en-US" sz="5400" dirty="0">
                <a:solidFill>
                  <a:srgbClr val="5A8FC0"/>
                </a:solidFill>
                <a:latin typeface="方正清刻本悦宋简体" panose="02000000000000000000" charset="-122"/>
                <a:ea typeface="方正清刻本悦宋简体" panose="02000000000000000000" charset="-122"/>
              </a:rPr>
              <a:t>界面设计</a:t>
            </a:r>
          </a:p>
        </p:txBody>
      </p:sp>
      <p:cxnSp>
        <p:nvCxnSpPr>
          <p:cNvPr id="20" name="直接连接符 19"/>
          <p:cNvCxnSpPr/>
          <p:nvPr/>
        </p:nvCxnSpPr>
        <p:spPr>
          <a:xfrm>
            <a:off x="4266565" y="2832735"/>
            <a:ext cx="0" cy="1236345"/>
          </a:xfrm>
          <a:prstGeom prst="line">
            <a:avLst/>
          </a:prstGeom>
          <a:ln w="19050">
            <a:solidFill>
              <a:srgbClr val="5A8F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2500"/>
                            </p:stCondLst>
                            <p:childTnLst>
                              <p:par>
                                <p:cTn id="23" presetID="2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ppt_x-.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羽毛1"/>
          <p:cNvPicPr>
            <a:picLocks noChangeAspect="1"/>
          </p:cNvPicPr>
          <p:nvPr/>
        </p:nvPicPr>
        <p:blipFill>
          <a:blip r:embed="rId3"/>
          <a:srcRect t="78806"/>
          <a:stretch>
            <a:fillRect/>
          </a:stretch>
        </p:blipFill>
        <p:spPr>
          <a:xfrm>
            <a:off x="-10795" y="5408295"/>
            <a:ext cx="12213590" cy="1456055"/>
          </a:xfrm>
          <a:prstGeom prst="rect">
            <a:avLst/>
          </a:prstGeom>
        </p:spPr>
      </p:pic>
      <p:grpSp>
        <p:nvGrpSpPr>
          <p:cNvPr id="9" name="组合 8"/>
          <p:cNvGrpSpPr/>
          <p:nvPr/>
        </p:nvGrpSpPr>
        <p:grpSpPr>
          <a:xfrm>
            <a:off x="4269740" y="327660"/>
            <a:ext cx="457200" cy="228600"/>
            <a:chOff x="6048" y="3521"/>
            <a:chExt cx="1008" cy="504"/>
          </a:xfrm>
        </p:grpSpPr>
        <p:sp>
          <p:nvSpPr>
            <p:cNvPr id="4" name="菱形 3"/>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465695" y="327660"/>
            <a:ext cx="457200" cy="228600"/>
            <a:chOff x="6048" y="3521"/>
            <a:chExt cx="1008" cy="504"/>
          </a:xfrm>
        </p:grpSpPr>
        <p:sp>
          <p:nvSpPr>
            <p:cNvPr id="11" name="菱形 10"/>
            <p:cNvSpPr/>
            <p:nvPr/>
          </p:nvSpPr>
          <p:spPr>
            <a:xfrm>
              <a:off x="6048"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552" y="3521"/>
              <a:ext cx="504" cy="504"/>
            </a:xfrm>
            <a:prstGeom prst="diamond">
              <a:avLst/>
            </a:prstGeom>
            <a:solidFill>
              <a:srgbClr val="5A8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726940" y="249555"/>
            <a:ext cx="2738755" cy="461665"/>
          </a:xfrm>
          <a:prstGeom prst="rect">
            <a:avLst/>
          </a:prstGeom>
          <a:noFill/>
        </p:spPr>
        <p:txBody>
          <a:bodyPr wrap="square" rtlCol="0">
            <a:spAutoFit/>
          </a:bodyPr>
          <a:lstStyle/>
          <a:p>
            <a:pPr algn="ctr"/>
            <a:r>
              <a:rPr lang="zh-CN" altLang="en-US" sz="2400" b="1" dirty="0">
                <a:solidFill>
                  <a:srgbClr val="5A8FC0"/>
                </a:solidFill>
                <a:latin typeface="微软雅黑" panose="020B0503020204020204" charset="-122"/>
                <a:ea typeface="微软雅黑" panose="020B0503020204020204" charset="-122"/>
                <a:sym typeface="+mn-ea"/>
              </a:rPr>
              <a:t>消息界面</a:t>
            </a:r>
          </a:p>
        </p:txBody>
      </p:sp>
      <p:pic>
        <p:nvPicPr>
          <p:cNvPr id="7" name="图片 6">
            <a:extLst>
              <a:ext uri="{FF2B5EF4-FFF2-40B4-BE49-F238E27FC236}">
                <a16:creationId xmlns:a16="http://schemas.microsoft.com/office/drawing/2014/main" id="{55A246CF-3916-FBEB-5C30-85B90338E97B}"/>
              </a:ext>
            </a:extLst>
          </p:cNvPr>
          <p:cNvPicPr>
            <a:picLocks noChangeAspect="1"/>
          </p:cNvPicPr>
          <p:nvPr/>
        </p:nvPicPr>
        <p:blipFill>
          <a:blip r:embed="rId4"/>
          <a:stretch>
            <a:fillRect/>
          </a:stretch>
        </p:blipFill>
        <p:spPr>
          <a:xfrm>
            <a:off x="2908844" y="1742861"/>
            <a:ext cx="2313892" cy="4649818"/>
          </a:xfrm>
          <a:prstGeom prst="rect">
            <a:avLst/>
          </a:prstGeom>
        </p:spPr>
      </p:pic>
      <p:pic>
        <p:nvPicPr>
          <p:cNvPr id="18" name="图片 17">
            <a:extLst>
              <a:ext uri="{FF2B5EF4-FFF2-40B4-BE49-F238E27FC236}">
                <a16:creationId xmlns:a16="http://schemas.microsoft.com/office/drawing/2014/main" id="{F4A43B1D-D894-037A-A419-B60102C1EF70}"/>
              </a:ext>
            </a:extLst>
          </p:cNvPr>
          <p:cNvPicPr>
            <a:picLocks noChangeAspect="1"/>
          </p:cNvPicPr>
          <p:nvPr/>
        </p:nvPicPr>
        <p:blipFill>
          <a:blip r:embed="rId5"/>
          <a:stretch>
            <a:fillRect/>
          </a:stretch>
        </p:blipFill>
        <p:spPr>
          <a:xfrm>
            <a:off x="5956260" y="1742861"/>
            <a:ext cx="2330458" cy="4649818"/>
          </a:xfrm>
          <a:prstGeom prst="rect">
            <a:avLst/>
          </a:prstGeom>
        </p:spPr>
      </p:pic>
      <p:sp>
        <p:nvSpPr>
          <p:cNvPr id="3" name="文本框 2">
            <a:extLst>
              <a:ext uri="{FF2B5EF4-FFF2-40B4-BE49-F238E27FC236}">
                <a16:creationId xmlns:a16="http://schemas.microsoft.com/office/drawing/2014/main" id="{E787D11E-5837-3929-2B85-F25FB31A6801}"/>
              </a:ext>
            </a:extLst>
          </p:cNvPr>
          <p:cNvSpPr txBox="1"/>
          <p:nvPr/>
        </p:nvSpPr>
        <p:spPr>
          <a:xfrm>
            <a:off x="1156186" y="941570"/>
            <a:ext cx="10956846" cy="707886"/>
          </a:xfrm>
          <a:prstGeom prst="rect">
            <a:avLst/>
          </a:prstGeom>
          <a:noFill/>
        </p:spPr>
        <p:txBody>
          <a:bodyPr wrap="none" rtlCol="0">
            <a:spAutoFit/>
          </a:bodyPr>
          <a:lstStyle/>
          <a:p>
            <a:r>
              <a:rPr lang="zh-CN" altLang="en-US" sz="2000" dirty="0">
                <a:latin typeface="+mj-ea"/>
                <a:ea typeface="+mj-ea"/>
              </a:rPr>
              <a:t>教师创建班级之后，可以发布随堂检测，加入班级的学生可以查看班级资源以及回答随堂检测，</a:t>
            </a:r>
            <a:endParaRPr lang="en-US" altLang="zh-CN" sz="2000" dirty="0">
              <a:latin typeface="+mj-ea"/>
              <a:ea typeface="+mj-ea"/>
            </a:endParaRPr>
          </a:p>
          <a:p>
            <a:r>
              <a:rPr lang="zh-CN" altLang="en-US" sz="2000" dirty="0">
                <a:latin typeface="+mj-ea"/>
                <a:ea typeface="+mj-ea"/>
              </a:rPr>
              <a:t>学生通过扫一扫接入新班级，添加新好友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0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811</Words>
  <Application>Microsoft Office PowerPoint</Application>
  <PresentationFormat>宽屏</PresentationFormat>
  <Paragraphs>99</Paragraphs>
  <Slides>21</Slides>
  <Notes>21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方正清刻本悦宋简体</vt:lpstr>
      <vt:lpstr>华文细黑</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 P</cp:lastModifiedBy>
  <cp:revision>15</cp:revision>
  <dcterms:created xsi:type="dcterms:W3CDTF">2017-10-30T09:02:00Z</dcterms:created>
  <dcterms:modified xsi:type="dcterms:W3CDTF">2023-01-09T11:51:09Z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